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93" r:id="rId1"/>
  </p:sldMasterIdLst>
  <p:notesMasterIdLst>
    <p:notesMasterId r:id="rId78"/>
  </p:notesMasterIdLst>
  <p:handoutMasterIdLst>
    <p:handoutMasterId r:id="rId79"/>
  </p:handoutMasterIdLst>
  <p:sldIdLst>
    <p:sldId id="292" r:id="rId2"/>
    <p:sldId id="294" r:id="rId3"/>
    <p:sldId id="387" r:id="rId4"/>
    <p:sldId id="295" r:id="rId5"/>
    <p:sldId id="296" r:id="rId6"/>
    <p:sldId id="297" r:id="rId7"/>
    <p:sldId id="298" r:id="rId8"/>
    <p:sldId id="299" r:id="rId9"/>
    <p:sldId id="300" r:id="rId10"/>
    <p:sldId id="264" r:id="rId11"/>
    <p:sldId id="287" r:id="rId12"/>
    <p:sldId id="279" r:id="rId13"/>
    <p:sldId id="274" r:id="rId14"/>
    <p:sldId id="285" r:id="rId15"/>
    <p:sldId id="290" r:id="rId16"/>
    <p:sldId id="286" r:id="rId17"/>
    <p:sldId id="389" r:id="rId18"/>
    <p:sldId id="391" r:id="rId19"/>
    <p:sldId id="392" r:id="rId20"/>
    <p:sldId id="284" r:id="rId21"/>
    <p:sldId id="291" r:id="rId22"/>
    <p:sldId id="289" r:id="rId23"/>
    <p:sldId id="288" r:id="rId24"/>
    <p:sldId id="352" r:id="rId25"/>
    <p:sldId id="302" r:id="rId26"/>
    <p:sldId id="304" r:id="rId27"/>
    <p:sldId id="306" r:id="rId28"/>
    <p:sldId id="308" r:id="rId29"/>
    <p:sldId id="310" r:id="rId30"/>
    <p:sldId id="312" r:id="rId31"/>
    <p:sldId id="314" r:id="rId32"/>
    <p:sldId id="369" r:id="rId33"/>
    <p:sldId id="370" r:id="rId34"/>
    <p:sldId id="393" r:id="rId35"/>
    <p:sldId id="397" r:id="rId36"/>
    <p:sldId id="371" r:id="rId37"/>
    <p:sldId id="398" r:id="rId38"/>
    <p:sldId id="386" r:id="rId39"/>
    <p:sldId id="316" r:id="rId40"/>
    <p:sldId id="318" r:id="rId41"/>
    <p:sldId id="320" r:id="rId42"/>
    <p:sldId id="322" r:id="rId43"/>
    <p:sldId id="256" r:id="rId44"/>
    <p:sldId id="257" r:id="rId45"/>
    <p:sldId id="258" r:id="rId46"/>
    <p:sldId id="259" r:id="rId47"/>
    <p:sldId id="260" r:id="rId48"/>
    <p:sldId id="261" r:id="rId49"/>
    <p:sldId id="385" r:id="rId50"/>
    <p:sldId id="376" r:id="rId51"/>
    <p:sldId id="399" r:id="rId52"/>
    <p:sldId id="378" r:id="rId53"/>
    <p:sldId id="400" r:id="rId54"/>
    <p:sldId id="381" r:id="rId55"/>
    <p:sldId id="324" r:id="rId56"/>
    <p:sldId id="263" r:id="rId57"/>
    <p:sldId id="326" r:id="rId58"/>
    <p:sldId id="265" r:id="rId59"/>
    <p:sldId id="266" r:id="rId60"/>
    <p:sldId id="328" r:id="rId61"/>
    <p:sldId id="353" r:id="rId62"/>
    <p:sldId id="354" r:id="rId63"/>
    <p:sldId id="355" r:id="rId64"/>
    <p:sldId id="356" r:id="rId65"/>
    <p:sldId id="357" r:id="rId66"/>
    <p:sldId id="358" r:id="rId67"/>
    <p:sldId id="359" r:id="rId68"/>
    <p:sldId id="360" r:id="rId69"/>
    <p:sldId id="361" r:id="rId70"/>
    <p:sldId id="362" r:id="rId71"/>
    <p:sldId id="363" r:id="rId72"/>
    <p:sldId id="394" r:id="rId73"/>
    <p:sldId id="395" r:id="rId74"/>
    <p:sldId id="364" r:id="rId75"/>
    <p:sldId id="365" r:id="rId76"/>
    <p:sldId id="396" r:id="rId7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763" autoAdjust="0"/>
    <p:restoredTop sz="94660"/>
  </p:normalViewPr>
  <p:slideViewPr>
    <p:cSldViewPr>
      <p:cViewPr varScale="1">
        <p:scale>
          <a:sx n="108" d="100"/>
          <a:sy n="108" d="100"/>
        </p:scale>
        <p:origin x="78" y="114"/>
      </p:cViewPr>
      <p:guideLst>
        <p:guide orient="horz" pos="2160"/>
        <p:guide pos="3840"/>
      </p:guideLst>
    </p:cSldViewPr>
  </p:slideViewPr>
  <p:notesTextViewPr>
    <p:cViewPr>
      <p:scale>
        <a:sx n="1" d="1"/>
        <a:sy n="1" d="1"/>
      </p:scale>
      <p:origin x="0" y="0"/>
    </p:cViewPr>
  </p:notesTextViewPr>
  <p:notesViewPr>
    <p:cSldViewPr>
      <p:cViewPr varScale="1">
        <p:scale>
          <a:sx n="69" d="100"/>
          <a:sy n="69" d="100"/>
        </p:scale>
        <p:origin x="2568" y="33"/>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handoutMaster" Target="handoutMasters/handout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notesMaster" Target="notesMasters/notesMaster1.xml"/><Relationship Id="rId8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9BAAE38-79BE-4082-9A4D-2BEC47341C04}" type="datetimeFigureOut">
              <a:rPr lang="en-US" smtClean="0"/>
              <a:t>10/29/2023</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9F15613-D24F-46B4-9010-BD7B318E3C30}" type="slidenum">
              <a:rPr lang="en-US" smtClean="0"/>
              <a:t>‹#›</a:t>
            </a:fld>
            <a:endParaRPr lang="en-US"/>
          </a:p>
        </p:txBody>
      </p:sp>
    </p:spTree>
    <p:extLst>
      <p:ext uri="{BB962C8B-B14F-4D97-AF65-F5344CB8AC3E}">
        <p14:creationId xmlns:p14="http://schemas.microsoft.com/office/powerpoint/2010/main" val="286405032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5BCF22-2D75-4779-9C8B-6270AA3FA919}" type="datetimeFigureOut">
              <a:rPr lang="en-US" smtClean="0"/>
              <a:t>10/29/2023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C0B8AC8-E212-48B2-9917-7448FC83DD17}" type="slidenum">
              <a:rPr lang="en-US" smtClean="0"/>
              <a:t>‹#›</a:t>
            </a:fld>
            <a:endParaRPr lang="en-US"/>
          </a:p>
        </p:txBody>
      </p:sp>
    </p:spTree>
    <p:extLst>
      <p:ext uri="{BB962C8B-B14F-4D97-AF65-F5344CB8AC3E}">
        <p14:creationId xmlns:p14="http://schemas.microsoft.com/office/powerpoint/2010/main" val="17865908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AD6EE87-EBD5-4F12-A48A-63ACA297AC8F}" type="datetimeFigureOut">
              <a:rPr lang="en-US" smtClean="0"/>
              <a:t>10/29/2023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404189942"/>
      </p:ext>
    </p:extLst>
  </p:cSld>
  <p:clrMapOvr>
    <a:masterClrMapping/>
  </p:clrMapOvr>
  <p:hf hdr="0" ftr="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0298CD5-6C1E-4009-B41F-6DF62E31D3BE}" type="datetimeFigureOut">
              <a:rPr lang="en-US" smtClean="0"/>
              <a:pPr/>
              <a:t>10/29/2023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608485802"/>
      </p:ext>
    </p:extLst>
  </p:cSld>
  <p:clrMapOvr>
    <a:masterClrMapping/>
  </p:clrMapOvr>
  <p:hf hdr="0" ftr="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0298CD5-6C1E-4009-B41F-6DF62E31D3BE}" type="datetimeFigureOut">
              <a:rPr lang="en-US" smtClean="0"/>
              <a:pPr/>
              <a:t>10/29/2023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1844952618"/>
      </p:ext>
    </p:extLst>
  </p:cSld>
  <p:clrMapOvr>
    <a:masterClrMapping/>
  </p:clrMapOvr>
  <p:hf hdr="0" ftr="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0298CD5-6C1E-4009-B41F-6DF62E31D3BE}" type="datetimeFigureOut">
              <a:rPr lang="en-US" smtClean="0"/>
              <a:pPr/>
              <a:t>10/29/2023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354722952"/>
      </p:ext>
    </p:extLst>
  </p:cSld>
  <p:clrMapOvr>
    <a:masterClrMapping/>
  </p:clrMapOvr>
  <p:hf hdr="0" ftr="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0298CD5-6C1E-4009-B41F-6DF62E31D3BE}" type="datetimeFigureOut">
              <a:rPr lang="en-US" smtClean="0"/>
              <a:pPr/>
              <a:t>10/29/2023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831370999"/>
      </p:ext>
    </p:extLst>
  </p:cSld>
  <p:clrMapOvr>
    <a:masterClrMapping/>
  </p:clrMapOvr>
  <p:hf hdr="0" ftr="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0298CD5-6C1E-4009-B41F-6DF62E31D3BE}" type="datetimeFigureOut">
              <a:rPr lang="en-US" smtClean="0"/>
              <a:pPr/>
              <a:t>10/29/2023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289618552"/>
      </p:ext>
    </p:extLst>
  </p:cSld>
  <p:clrMapOvr>
    <a:masterClrMapping/>
  </p:clrMapOvr>
  <p:hf hdr="0" ftr="0"/>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CD73815-2707-4475-8F1A-B873CB631BB4}" type="datetimeFigureOut">
              <a:rPr lang="en-US" smtClean="0"/>
              <a:t>10/29/2023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
        <p:nvSpPr>
          <p:cNvPr id="7" name="二等辺三角形 10">
            <a:extLst>
              <a:ext uri="{FF2B5EF4-FFF2-40B4-BE49-F238E27FC236}">
                <a16:creationId xmlns:a16="http://schemas.microsoft.com/office/drawing/2014/main" id="{0E27D0CE-7383-2236-EAFC-FD0176F1D679}"/>
              </a:ext>
            </a:extLst>
          </p:cNvPr>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Tree>
    <p:extLst>
      <p:ext uri="{BB962C8B-B14F-4D97-AF65-F5344CB8AC3E}">
        <p14:creationId xmlns:p14="http://schemas.microsoft.com/office/powerpoint/2010/main" val="55221254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A4AFB99-0EAB-4182-AFF8-E214C82A68F6}" type="datetimeFigureOut">
              <a:rPr lang="en-US" smtClean="0"/>
              <a:t>10/29/2023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
        <p:nvSpPr>
          <p:cNvPr id="7" name="二等辺三角形 9">
            <a:extLst>
              <a:ext uri="{FF2B5EF4-FFF2-40B4-BE49-F238E27FC236}">
                <a16:creationId xmlns:a16="http://schemas.microsoft.com/office/drawing/2014/main" id="{9897A889-4B5C-3CBE-BBD3-CE8D87C41F5D}"/>
              </a:ext>
            </a:extLst>
          </p:cNvPr>
          <p:cNvSpPr/>
          <p:nvPr userDrawn="1"/>
        </p:nvSpPr>
        <p:spPr>
          <a:xfrm>
            <a:off x="0" y="6482208"/>
            <a:ext cx="12192000" cy="376686"/>
          </a:xfrm>
          <a:prstGeom prst="triangle">
            <a:avLst>
              <a:gd name="adj" fmla="val 62762"/>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8" name="二等辺三角形 10">
            <a:extLst>
              <a:ext uri="{FF2B5EF4-FFF2-40B4-BE49-F238E27FC236}">
                <a16:creationId xmlns:a16="http://schemas.microsoft.com/office/drawing/2014/main" id="{A1E0A421-DF07-AE7C-D045-E16D1793001E}"/>
              </a:ext>
            </a:extLst>
          </p:cNvPr>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Tree>
    <p:extLst>
      <p:ext uri="{BB962C8B-B14F-4D97-AF65-F5344CB8AC3E}">
        <p14:creationId xmlns:p14="http://schemas.microsoft.com/office/powerpoint/2010/main" val="84689793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Overall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6697127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92" name="PlaceHolder 1"/>
          <p:cNvSpPr>
            <a:spLocks noGrp="1"/>
          </p:cNvSpPr>
          <p:nvPr>
            <p:ph type="title"/>
          </p:nvPr>
        </p:nvSpPr>
        <p:spPr>
          <a:xfrm>
            <a:off x="304920" y="304920"/>
            <a:ext cx="11683800" cy="791640"/>
          </a:xfrm>
          <a:prstGeom prst="rect">
            <a:avLst/>
          </a:prstGeom>
        </p:spPr>
        <p:txBody>
          <a:bodyPr lIns="0" tIns="0" rIns="0" bIns="0" anchor="ctr">
            <a:noAutofit/>
          </a:bodyPr>
          <a:lstStyle/>
          <a:p>
            <a:endParaRPr lang="en-US" sz="1800" b="0" strike="noStrike" spc="-1">
              <a:solidFill>
                <a:srgbClr val="000000"/>
              </a:solidFill>
              <a:latin typeface="Cambria"/>
            </a:endParaRPr>
          </a:p>
        </p:txBody>
      </p:sp>
      <p:sp>
        <p:nvSpPr>
          <p:cNvPr id="93" name="PlaceHolder 2"/>
          <p:cNvSpPr>
            <a:spLocks noGrp="1"/>
          </p:cNvSpPr>
          <p:nvPr>
            <p:ph type="subTitle"/>
          </p:nvPr>
        </p:nvSpPr>
        <p:spPr>
          <a:xfrm>
            <a:off x="304920" y="1143000"/>
            <a:ext cx="11683800" cy="5181120"/>
          </a:xfrm>
          <a:prstGeom prst="rect">
            <a:avLst/>
          </a:prstGeom>
        </p:spPr>
        <p:txBody>
          <a:bodyPr lIns="0" tIns="0" rIns="0" bIns="0" anchor="ctr">
            <a:noAutofit/>
          </a:bodyPr>
          <a:lstStyle/>
          <a:p>
            <a:pPr algn="ctr"/>
            <a:endParaRPr lang="en-US" sz="3200" b="0" strike="noStrike" spc="-1">
              <a:latin typeface="Arial"/>
            </a:endParaRPr>
          </a:p>
        </p:txBody>
      </p:sp>
    </p:spTree>
    <p:extLst>
      <p:ext uri="{BB962C8B-B14F-4D97-AF65-F5344CB8AC3E}">
        <p14:creationId xmlns:p14="http://schemas.microsoft.com/office/powerpoint/2010/main" val="6687905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5D3794B-289A-4A80-97D7-111025398D45}" type="datetimeFigureOut">
              <a:rPr lang="en-US" smtClean="0"/>
              <a:t>10/29/2023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735160670"/>
      </p:ext>
    </p:extLst>
  </p:cSld>
  <p:clrMapOvr>
    <a:masterClrMapping/>
  </p:clrMapOvr>
  <p:hf hdr="0" ftr="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A61015F-7CC6-4D0A-9D87-873EA4C304CC}" type="datetimeFigureOut">
              <a:rPr lang="en-US" smtClean="0"/>
              <a:t>10/29/2023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
        <p:nvSpPr>
          <p:cNvPr id="7" name="Rectangle 6">
            <a:extLst>
              <a:ext uri="{FF2B5EF4-FFF2-40B4-BE49-F238E27FC236}">
                <a16:creationId xmlns:a16="http://schemas.microsoft.com/office/drawing/2014/main" id="{4B100405-7D26-C091-1BBA-885353F41DB5}"/>
              </a:ext>
            </a:extLst>
          </p:cNvPr>
          <p:cNvSpPr/>
          <p:nvPr userDrawn="1"/>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ITXXXXXXXX</a:t>
            </a:r>
            <a:r>
              <a:rPr lang="en-US" sz="1800" dirty="0">
                <a:solidFill>
                  <a:schemeClr val="tx1"/>
                </a:solidFill>
              </a:rPr>
              <a:t>   |   &lt;</a:t>
            </a:r>
            <a:r>
              <a:rPr lang="en-US" sz="1800" b="1" dirty="0">
                <a:solidFill>
                  <a:schemeClr val="tx1"/>
                </a:solidFill>
              </a:rPr>
              <a:t>&lt;Student Name&gt;&gt;   </a:t>
            </a:r>
            <a:r>
              <a:rPr lang="en-US" sz="1800" dirty="0">
                <a:solidFill>
                  <a:schemeClr val="tx1"/>
                </a:solidFill>
              </a:rPr>
              <a:t>|   </a:t>
            </a:r>
            <a:r>
              <a:rPr lang="en-US" sz="1800" b="0" dirty="0">
                <a:solidFill>
                  <a:schemeClr val="tx1"/>
                </a:solidFill>
              </a:rPr>
              <a:t>&lt;&lt;Project ID&gt;&gt;</a:t>
            </a:r>
          </a:p>
        </p:txBody>
      </p:sp>
    </p:spTree>
    <p:extLst>
      <p:ext uri="{BB962C8B-B14F-4D97-AF65-F5344CB8AC3E}">
        <p14:creationId xmlns:p14="http://schemas.microsoft.com/office/powerpoint/2010/main" val="36915679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3C6A301-0538-44EC-B09D-202E1042A48B}" type="datetimeFigureOut">
              <a:rPr lang="en-US" smtClean="0"/>
              <a:t>10/29/2023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7213787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789574A-8875-45EF-8EA2-3CAA0F7ABC4C}" type="datetimeFigureOut">
              <a:rPr lang="en-US" smtClean="0"/>
              <a:t>10/29/2023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6115308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7EF4D4C-5367-4C26-9E2B-D8088D7FCA81}" type="datetimeFigureOut">
              <a:rPr lang="en-US" smtClean="0"/>
              <a:t>10/29/2023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3626640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6E91E96-98B0-4413-9547-46F3504108EF}" type="datetimeFigureOut">
              <a:rPr lang="en-US" smtClean="0"/>
              <a:t>10/29/2023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a:t>
            </a:fld>
            <a:endParaRPr lang="en-US" dirty="0"/>
          </a:p>
        </p:txBody>
      </p:sp>
      <p:sp>
        <p:nvSpPr>
          <p:cNvPr id="5" name="二等辺三角形 9">
            <a:extLst>
              <a:ext uri="{FF2B5EF4-FFF2-40B4-BE49-F238E27FC236}">
                <a16:creationId xmlns:a16="http://schemas.microsoft.com/office/drawing/2014/main" id="{D7BE0B14-5CFA-928E-2512-B2EBFE210C41}"/>
              </a:ext>
            </a:extLst>
          </p:cNvPr>
          <p:cNvSpPr/>
          <p:nvPr userDrawn="1"/>
        </p:nvSpPr>
        <p:spPr>
          <a:xfrm>
            <a:off x="0" y="6482208"/>
            <a:ext cx="12192000" cy="376686"/>
          </a:xfrm>
          <a:prstGeom prst="triangle">
            <a:avLst>
              <a:gd name="adj" fmla="val 62762"/>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6" name="二等辺三角形 10">
            <a:extLst>
              <a:ext uri="{FF2B5EF4-FFF2-40B4-BE49-F238E27FC236}">
                <a16:creationId xmlns:a16="http://schemas.microsoft.com/office/drawing/2014/main" id="{15276CF0-CBE9-F203-0C7F-FCDD9B5FB293}"/>
              </a:ext>
            </a:extLst>
          </p:cNvPr>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7" name="Slide Number Placeholder 5">
            <a:extLst>
              <a:ext uri="{FF2B5EF4-FFF2-40B4-BE49-F238E27FC236}">
                <a16:creationId xmlns:a16="http://schemas.microsoft.com/office/drawing/2014/main" id="{CE9850CB-F07D-8F93-7EA0-1E49569A0AB5}"/>
              </a:ext>
            </a:extLst>
          </p:cNvPr>
          <p:cNvSpPr txBox="1">
            <a:spLocks/>
          </p:cNvSpPr>
          <p:nvPr userDrawn="1"/>
        </p:nvSpPr>
        <p:spPr>
          <a:xfrm>
            <a:off x="11435142" y="6492875"/>
            <a:ext cx="680658" cy="365125"/>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7D6051F-EF20-4D26-A49B-A9D5F0B34CE8}" type="slidenum">
              <a:rPr lang="en-US" smtClean="0"/>
              <a:pPr/>
              <a:t>‹#›</a:t>
            </a:fld>
            <a:endParaRPr lang="en-US" dirty="0"/>
          </a:p>
        </p:txBody>
      </p:sp>
    </p:spTree>
    <p:extLst>
      <p:ext uri="{BB962C8B-B14F-4D97-AF65-F5344CB8AC3E}">
        <p14:creationId xmlns:p14="http://schemas.microsoft.com/office/powerpoint/2010/main" val="17834943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5C68B11-C5A8-448C-8CE9-B1A273C79CFC}" type="datetimeFigureOut">
              <a:rPr lang="en-US" smtClean="0"/>
              <a:t>10/29/2023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
        <p:nvSpPr>
          <p:cNvPr id="8" name="二等辺三角形 11">
            <a:extLst>
              <a:ext uri="{FF2B5EF4-FFF2-40B4-BE49-F238E27FC236}">
                <a16:creationId xmlns:a16="http://schemas.microsoft.com/office/drawing/2014/main" id="{9D5B3E17-0BB8-F5BE-DCEB-1DABFF035DF6}"/>
              </a:ext>
            </a:extLst>
          </p:cNvPr>
          <p:cNvSpPr/>
          <p:nvPr userDrawn="1"/>
        </p:nvSpPr>
        <p:spPr>
          <a:xfrm>
            <a:off x="0" y="6406010"/>
            <a:ext cx="12192000" cy="452885"/>
          </a:xfrm>
          <a:prstGeom prst="triangle">
            <a:avLst>
              <a:gd name="adj" fmla="val 85448"/>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9" name="二等辺三角形 9">
            <a:extLst>
              <a:ext uri="{FF2B5EF4-FFF2-40B4-BE49-F238E27FC236}">
                <a16:creationId xmlns:a16="http://schemas.microsoft.com/office/drawing/2014/main" id="{1C0A4A2F-BC9E-682C-F762-26EB057788BF}"/>
              </a:ext>
            </a:extLst>
          </p:cNvPr>
          <p:cNvSpPr/>
          <p:nvPr userDrawn="1"/>
        </p:nvSpPr>
        <p:spPr>
          <a:xfrm>
            <a:off x="0" y="6482208"/>
            <a:ext cx="12192000" cy="376686"/>
          </a:xfrm>
          <a:prstGeom prst="triangle">
            <a:avLst>
              <a:gd name="adj" fmla="val 62762"/>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10" name="二等辺三角形 10">
            <a:extLst>
              <a:ext uri="{FF2B5EF4-FFF2-40B4-BE49-F238E27FC236}">
                <a16:creationId xmlns:a16="http://schemas.microsoft.com/office/drawing/2014/main" id="{AEAD04DA-8B2F-7ECC-09C3-33FA42745622}"/>
              </a:ext>
            </a:extLst>
          </p:cNvPr>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Tree>
    <p:extLst>
      <p:ext uri="{BB962C8B-B14F-4D97-AF65-F5344CB8AC3E}">
        <p14:creationId xmlns:p14="http://schemas.microsoft.com/office/powerpoint/2010/main" val="24699151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7616CA0-919D-4A49-9C8A-62FDFB3A5183}" type="datetimeFigureOut">
              <a:rPr lang="en-US" smtClean="0"/>
              <a:t>10/29/2023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7E5644-1E61-4311-A31E-84CB9C7AA8A9}" type="slidenum">
              <a:rPr lang="en-US" smtClean="0"/>
              <a:t>‹#›</a:t>
            </a:fld>
            <a:endParaRPr lang="en-US" dirty="0"/>
          </a:p>
        </p:txBody>
      </p:sp>
      <p:sp>
        <p:nvSpPr>
          <p:cNvPr id="8" name="二等辺三角形 10">
            <a:extLst>
              <a:ext uri="{FF2B5EF4-FFF2-40B4-BE49-F238E27FC236}">
                <a16:creationId xmlns:a16="http://schemas.microsoft.com/office/drawing/2014/main" id="{769884F2-1248-900F-9750-164C747C9F0A}"/>
              </a:ext>
            </a:extLst>
          </p:cNvPr>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Tree>
    <p:extLst>
      <p:ext uri="{BB962C8B-B14F-4D97-AF65-F5344CB8AC3E}">
        <p14:creationId xmlns:p14="http://schemas.microsoft.com/office/powerpoint/2010/main" val="8190898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90298CD5-6C1E-4009-B41F-6DF62E31D3BE}" type="datetimeFigureOut">
              <a:rPr lang="en-US" smtClean="0"/>
              <a:pPr/>
              <a:t>10/29/2023</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102542863"/>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02" r:id="rId9"/>
    <p:sldLayoutId id="2147483703" r:id="rId10"/>
    <p:sldLayoutId id="2147483704" r:id="rId11"/>
    <p:sldLayoutId id="2147483705" r:id="rId12"/>
    <p:sldLayoutId id="2147483706" r:id="rId13"/>
    <p:sldLayoutId id="2147483707" r:id="rId14"/>
    <p:sldLayoutId id="2147483708" r:id="rId15"/>
    <p:sldLayoutId id="2147483709" r:id="rId16"/>
    <p:sldLayoutId id="2147483710" r:id="rId17"/>
    <p:sldLayoutId id="2147483711" r:id="rId18"/>
  </p:sldLayoutIdLst>
  <p:hf hdr="0" ftr="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jpeg"/></Relationships>
</file>

<file path=ppt/slides/_rels/slide1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6.xml"/><Relationship Id="rId5" Type="http://schemas.openxmlformats.org/officeDocument/2006/relationships/image" Target="../media/image25.jpeg"/><Relationship Id="rId4" Type="http://schemas.openxmlformats.org/officeDocument/2006/relationships/image" Target="../media/image24.jpeg"/></Relationships>
</file>

<file path=ppt/slides/_rels/slide1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17.xml"/><Relationship Id="rId5" Type="http://schemas.openxmlformats.org/officeDocument/2006/relationships/image" Target="../media/image5.png"/><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www.sciencedirect.com/science/article/abs/pii/S1877050919316007" TargetMode="External"/><Relationship Id="rId2" Type="http://schemas.openxmlformats.org/officeDocument/2006/relationships/hyperlink" Target="https://ieeexplore.ieee.org/document/890324" TargetMode="External"/><Relationship Id="rId1" Type="http://schemas.openxmlformats.org/officeDocument/2006/relationships/slideLayout" Target="../slideLayouts/slideLayout18.xml"/><Relationship Id="rId5" Type="http://schemas.openxmlformats.org/officeDocument/2006/relationships/hyperlink" Target="https://www.sciencedirect.com/science/article/pii/S0197457219308349" TargetMode="External"/><Relationship Id="rId4" Type="http://schemas.openxmlformats.org/officeDocument/2006/relationships/hyperlink" Target="https://journals.sagepub.com/doi/abs/10.1177/0269215520916780"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jpe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7.xml"/><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32.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6.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53.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39.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0.xml.rels><?xml version="1.0" encoding="UTF-8" standalone="yes"?>
<Relationships xmlns="http://schemas.openxmlformats.org/package/2006/relationships"><Relationship Id="rId3" Type="http://schemas.openxmlformats.org/officeDocument/2006/relationships/hyperlink" Target="https://www.cambridge.org/core/journals/cambridge-prisms-precision-medicine/article/applications-of-artificial-intelligence-in-dementia-research/A62C6F50BFD1E3158578B0D7580E403A" TargetMode="External"/><Relationship Id="rId2" Type="http://schemas.openxmlformats.org/officeDocument/2006/relationships/hyperlink" Target="https://doi.org/10.1111/j.1748-3743.2006.00016.x" TargetMode="External"/><Relationship Id="rId1" Type="http://schemas.openxmlformats.org/officeDocument/2006/relationships/slideLayout" Target="../slideLayouts/slideLayout18.xml"/></Relationships>
</file>

<file path=ppt/slides/_rels/slide6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2.jpg"/><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image" Target="../media/image63.jpeg"/><Relationship Id="rId1" Type="http://schemas.openxmlformats.org/officeDocument/2006/relationships/slideLayout" Target="../slideLayouts/slideLayout2.xml"/><Relationship Id="rId4" Type="http://schemas.openxmlformats.org/officeDocument/2006/relationships/image" Target="../media/image65.jpe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7.xml"/></Relationships>
</file>

<file path=ppt/slides/_rels/slide70.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image" Target="../media/image66.jpeg"/><Relationship Id="rId1" Type="http://schemas.openxmlformats.org/officeDocument/2006/relationships/slideLayout" Target="../slideLayouts/slideLayout2.xml"/><Relationship Id="rId4" Type="http://schemas.openxmlformats.org/officeDocument/2006/relationships/image" Target="../media/image68.jpeg"/></Relationships>
</file>

<file path=ppt/slides/_rels/slide71.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A4C090A-AE48-FD2C-64C5-E61D810AF9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TextBox 5">
            <a:extLst>
              <a:ext uri="{FF2B5EF4-FFF2-40B4-BE49-F238E27FC236}">
                <a16:creationId xmlns:a16="http://schemas.microsoft.com/office/drawing/2014/main" id="{17D666B7-1FF3-2D7E-C9B8-4A22E863EFEF}"/>
              </a:ext>
            </a:extLst>
          </p:cNvPr>
          <p:cNvSpPr txBox="1"/>
          <p:nvPr/>
        </p:nvSpPr>
        <p:spPr>
          <a:xfrm flipH="1">
            <a:off x="0" y="4057233"/>
            <a:ext cx="6682741" cy="2800767"/>
          </a:xfrm>
          <a:prstGeom prst="rect">
            <a:avLst/>
          </a:prstGeom>
          <a:noFill/>
        </p:spPr>
        <p:txBody>
          <a:bodyPr wrap="square" rtlCol="0">
            <a:spAutoFit/>
          </a:bodyPr>
          <a:lstStyle/>
          <a:p>
            <a:pPr algn="ctr"/>
            <a:r>
              <a:rPr lang="en-US" sz="4400" b="1" dirty="0">
                <a:solidFill>
                  <a:schemeClr val="tx1">
                    <a:lumMod val="95000"/>
                    <a:lumOff val="5000"/>
                  </a:schemeClr>
                </a:solidFill>
                <a:latin typeface="Amasis MT Pro Black" panose="02040A04050005020304" pitchFamily="18" charset="0"/>
              </a:rPr>
              <a:t>Creating Innovative Healthcare Apps for Dementia Patients and Caregivers. </a:t>
            </a:r>
            <a:endParaRPr lang="en-GB" sz="4400" b="1" dirty="0">
              <a:solidFill>
                <a:schemeClr val="tx1">
                  <a:lumMod val="95000"/>
                  <a:lumOff val="5000"/>
                </a:schemeClr>
              </a:solidFill>
              <a:latin typeface="Amasis MT Pro Black" panose="02040A04050005020304" pitchFamily="18" charset="0"/>
            </a:endParaRPr>
          </a:p>
        </p:txBody>
      </p:sp>
      <p:sp>
        <p:nvSpPr>
          <p:cNvPr id="9" name="TextBox 8">
            <a:extLst>
              <a:ext uri="{FF2B5EF4-FFF2-40B4-BE49-F238E27FC236}">
                <a16:creationId xmlns:a16="http://schemas.microsoft.com/office/drawing/2014/main" id="{5C22D483-3BEC-D00B-1012-1BB20D5E5A04}"/>
              </a:ext>
            </a:extLst>
          </p:cNvPr>
          <p:cNvSpPr txBox="1"/>
          <p:nvPr/>
        </p:nvSpPr>
        <p:spPr>
          <a:xfrm>
            <a:off x="8575964" y="4648200"/>
            <a:ext cx="2971800" cy="923330"/>
          </a:xfrm>
          <a:prstGeom prst="rect">
            <a:avLst/>
          </a:prstGeom>
          <a:noFill/>
        </p:spPr>
        <p:txBody>
          <a:bodyPr wrap="square" rtlCol="0">
            <a:spAutoFit/>
          </a:bodyPr>
          <a:lstStyle/>
          <a:p>
            <a:r>
              <a:rPr lang="en-US" sz="3600" dirty="0"/>
              <a:t>TMP-23-365</a:t>
            </a:r>
          </a:p>
          <a:p>
            <a:endParaRPr lang="en-GB" dirty="0"/>
          </a:p>
        </p:txBody>
      </p:sp>
    </p:spTree>
    <p:extLst>
      <p:ext uri="{BB962C8B-B14F-4D97-AF65-F5344CB8AC3E}">
        <p14:creationId xmlns:p14="http://schemas.microsoft.com/office/powerpoint/2010/main" val="34888282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A755AF9-6AEA-4BCA-A1A2-C57A58214B9E}"/>
              </a:ext>
            </a:extLst>
          </p:cNvPr>
          <p:cNvSpPr>
            <a:spLocks noGrp="1"/>
          </p:cNvSpPr>
          <p:nvPr>
            <p:ph type="title"/>
          </p:nvPr>
        </p:nvSpPr>
        <p:spPr>
          <a:xfrm>
            <a:off x="304800" y="457201"/>
            <a:ext cx="8001000" cy="990600"/>
          </a:xfrm>
        </p:spPr>
        <p:txBody>
          <a:bodyPr>
            <a:normAutofit/>
          </a:bodyPr>
          <a:lstStyle/>
          <a:p>
            <a:r>
              <a:rPr lang="en-US" sz="3600" dirty="0"/>
              <a:t>IT20151942 | Samarathunga S.R.L.</a:t>
            </a:r>
          </a:p>
        </p:txBody>
      </p:sp>
      <p:sp>
        <p:nvSpPr>
          <p:cNvPr id="6" name="Text Placeholder 5">
            <a:extLst>
              <a:ext uri="{FF2B5EF4-FFF2-40B4-BE49-F238E27FC236}">
                <a16:creationId xmlns:a16="http://schemas.microsoft.com/office/drawing/2014/main" id="{07A91C59-28F0-4A9C-ACA2-19A536A0C380}"/>
              </a:ext>
            </a:extLst>
          </p:cNvPr>
          <p:cNvSpPr>
            <a:spLocks noGrp="1"/>
          </p:cNvSpPr>
          <p:nvPr>
            <p:ph type="body" idx="1"/>
          </p:nvPr>
        </p:nvSpPr>
        <p:spPr>
          <a:xfrm>
            <a:off x="342900" y="381000"/>
            <a:ext cx="10363200" cy="1500187"/>
          </a:xfrm>
        </p:spPr>
        <p:txBody>
          <a:bodyPr/>
          <a:lstStyle/>
          <a:p>
            <a:r>
              <a:rPr lang="en-US" b="1" dirty="0">
                <a:solidFill>
                  <a:schemeClr val="accent2">
                    <a:lumMod val="60000"/>
                    <a:lumOff val="40000"/>
                  </a:schemeClr>
                </a:solidFill>
              </a:rPr>
              <a:t>Information Technology</a:t>
            </a:r>
          </a:p>
        </p:txBody>
      </p:sp>
      <p:pic>
        <p:nvPicPr>
          <p:cNvPr id="10" name="Picture 9" descr="Diagram&#10;&#10;Description automatically generated">
            <a:extLst>
              <a:ext uri="{FF2B5EF4-FFF2-40B4-BE49-F238E27FC236}">
                <a16:creationId xmlns:a16="http://schemas.microsoft.com/office/drawing/2014/main" id="{11F74748-7A04-87A6-6C90-7018A2F966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000" y="1895475"/>
            <a:ext cx="8686799" cy="4100513"/>
          </a:xfrm>
          <a:prstGeom prst="rect">
            <a:avLst/>
          </a:prstGeom>
        </p:spPr>
      </p:pic>
      <p:pic>
        <p:nvPicPr>
          <p:cNvPr id="7" name="Picture 6" descr="A person in a suit">
            <a:extLst>
              <a:ext uri="{FF2B5EF4-FFF2-40B4-BE49-F238E27FC236}">
                <a16:creationId xmlns:a16="http://schemas.microsoft.com/office/drawing/2014/main" id="{55BA65E2-1B63-A88B-0F24-EE67DA299C4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38158" y="0"/>
            <a:ext cx="2286000" cy="2481264"/>
          </a:xfrm>
          <a:prstGeom prst="rect">
            <a:avLst/>
          </a:prstGeom>
        </p:spPr>
      </p:pic>
    </p:spTree>
    <p:extLst>
      <p:ext uri="{BB962C8B-B14F-4D97-AF65-F5344CB8AC3E}">
        <p14:creationId xmlns:p14="http://schemas.microsoft.com/office/powerpoint/2010/main" val="21814099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85800" y="360363"/>
            <a:ext cx="8596668" cy="1320800"/>
          </a:xfrm>
        </p:spPr>
        <p:txBody>
          <a:bodyPr anchor="ctr">
            <a:normAutofit/>
          </a:bodyPr>
          <a:lstStyle/>
          <a:p>
            <a:r>
              <a:rPr lang="en-US" b="1" dirty="0">
                <a:solidFill>
                  <a:schemeClr val="accent2">
                    <a:lumMod val="60000"/>
                    <a:lumOff val="40000"/>
                  </a:schemeClr>
                </a:solidFill>
              </a:rPr>
              <a:t>System Diagram</a:t>
            </a:r>
          </a:p>
        </p:txBody>
      </p:sp>
      <p:pic>
        <p:nvPicPr>
          <p:cNvPr id="4" name="Picture 3" descr="Diagram&#10;&#10;Description automatically generated">
            <a:extLst>
              <a:ext uri="{FF2B5EF4-FFF2-40B4-BE49-F238E27FC236}">
                <a16:creationId xmlns:a16="http://schemas.microsoft.com/office/drawing/2014/main" id="{9F55ED84-379F-AC07-1498-4306C0F3FB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1295400"/>
            <a:ext cx="11684000" cy="4648200"/>
          </a:xfrm>
          <a:prstGeom prst="rect">
            <a:avLst/>
          </a:prstGeom>
          <a:noFill/>
        </p:spPr>
      </p:pic>
      <p:sp>
        <p:nvSpPr>
          <p:cNvPr id="7" name="Rectangle 6">
            <a:extLst>
              <a:ext uri="{FF2B5EF4-FFF2-40B4-BE49-F238E27FC236}">
                <a16:creationId xmlns:a16="http://schemas.microsoft.com/office/drawing/2014/main" id="{EEF705DF-0BD7-1805-E2C3-9F592A12A579}"/>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IT20151942</a:t>
            </a:r>
            <a:r>
              <a:rPr lang="en-US" sz="1800" dirty="0">
                <a:solidFill>
                  <a:schemeClr val="tx1"/>
                </a:solidFill>
              </a:rPr>
              <a:t> |   &lt;</a:t>
            </a:r>
            <a:r>
              <a:rPr lang="en-US" sz="1800" b="1" dirty="0">
                <a:solidFill>
                  <a:schemeClr val="tx1"/>
                </a:solidFill>
              </a:rPr>
              <a:t>&lt;</a:t>
            </a:r>
            <a:r>
              <a:rPr lang="en-US" b="1" dirty="0">
                <a:solidFill>
                  <a:schemeClr val="tx1"/>
                </a:solidFill>
              </a:rPr>
              <a:t> </a:t>
            </a:r>
            <a:r>
              <a:rPr lang="en-US" sz="1400" b="1" dirty="0">
                <a:solidFill>
                  <a:schemeClr val="tx1"/>
                </a:solidFill>
              </a:rPr>
              <a:t>Samarathunga S.R.L.</a:t>
            </a:r>
            <a:r>
              <a:rPr lang="en-US" b="1" dirty="0">
                <a:solidFill>
                  <a:schemeClr val="tx1"/>
                </a:solidFill>
              </a:rPr>
              <a:t>&gt;&gt; </a:t>
            </a:r>
            <a:r>
              <a:rPr lang="en-US" sz="1800" b="1" dirty="0">
                <a:solidFill>
                  <a:schemeClr val="tx1"/>
                </a:solidFill>
              </a:rPr>
              <a:t>&gt;&gt;   </a:t>
            </a:r>
            <a:r>
              <a:rPr lang="en-US" sz="1800" dirty="0">
                <a:solidFill>
                  <a:schemeClr val="tx1"/>
                </a:solidFill>
              </a:rPr>
              <a:t>|   </a:t>
            </a:r>
            <a:r>
              <a:rPr lang="en-US" sz="1800" b="0" dirty="0">
                <a:solidFill>
                  <a:schemeClr val="tx1"/>
                </a:solidFill>
              </a:rPr>
              <a:t>&lt;&lt;TPM-23-365&gt;&gt;</a:t>
            </a:r>
          </a:p>
        </p:txBody>
      </p:sp>
    </p:spTree>
    <p:extLst>
      <p:ext uri="{BB962C8B-B14F-4D97-AF65-F5344CB8AC3E}">
        <p14:creationId xmlns:p14="http://schemas.microsoft.com/office/powerpoint/2010/main" val="16921301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5E8883F-180F-41FF-B53F-EF49BD9568CA}"/>
              </a:ext>
            </a:extLst>
          </p:cNvPr>
          <p:cNvSpPr>
            <a:spLocks noGrp="1"/>
          </p:cNvSpPr>
          <p:nvPr>
            <p:ph type="ctrTitle"/>
          </p:nvPr>
        </p:nvSpPr>
        <p:spPr>
          <a:xfrm>
            <a:off x="914400" y="211902"/>
            <a:ext cx="10363200" cy="1470025"/>
          </a:xfrm>
        </p:spPr>
        <p:txBody>
          <a:bodyPr>
            <a:normAutofit fontScale="90000"/>
          </a:bodyPr>
          <a:lstStyle/>
          <a:p>
            <a:pPr algn="ctr"/>
            <a:r>
              <a:rPr lang="en-US" sz="4900" b="1" dirty="0">
                <a:solidFill>
                  <a:schemeClr val="accent2">
                    <a:lumMod val="60000"/>
                    <a:lumOff val="40000"/>
                  </a:schemeClr>
                </a:solidFill>
              </a:rPr>
              <a:t>Background</a:t>
            </a:r>
            <a:br>
              <a:rPr lang="en-US" dirty="0"/>
            </a:br>
            <a:endParaRPr lang="en-US" dirty="0"/>
          </a:p>
        </p:txBody>
      </p:sp>
      <p:sp>
        <p:nvSpPr>
          <p:cNvPr id="6" name="Text Placeholder 5">
            <a:extLst>
              <a:ext uri="{FF2B5EF4-FFF2-40B4-BE49-F238E27FC236}">
                <a16:creationId xmlns:a16="http://schemas.microsoft.com/office/drawing/2014/main" id="{1A53AEB1-B06A-4385-9D7D-63D45599F0F2}"/>
              </a:ext>
            </a:extLst>
          </p:cNvPr>
          <p:cNvSpPr>
            <a:spLocks noGrp="1"/>
          </p:cNvSpPr>
          <p:nvPr>
            <p:ph type="subTitle" idx="1"/>
          </p:nvPr>
        </p:nvSpPr>
        <p:spPr/>
        <p:txBody>
          <a:bodyPr>
            <a:normAutofit/>
          </a:bodyPr>
          <a:lstStyle/>
          <a:p>
            <a:pPr algn="just"/>
            <a:endParaRPr lang="en-US" sz="1800" dirty="0">
              <a:solidFill>
                <a:schemeClr val="tx1"/>
              </a:solidFill>
            </a:endParaRPr>
          </a:p>
          <a:p>
            <a:pPr algn="just"/>
            <a:endParaRPr lang="en-US" sz="1800" dirty="0">
              <a:solidFill>
                <a:schemeClr val="tx1"/>
              </a:solidFill>
            </a:endParaRPr>
          </a:p>
        </p:txBody>
      </p:sp>
      <p:sp>
        <p:nvSpPr>
          <p:cNvPr id="4" name="TextBox 3">
            <a:extLst>
              <a:ext uri="{FF2B5EF4-FFF2-40B4-BE49-F238E27FC236}">
                <a16:creationId xmlns:a16="http://schemas.microsoft.com/office/drawing/2014/main" id="{90A2C10E-CFC2-A730-F6FF-70031192E0D8}"/>
              </a:ext>
            </a:extLst>
          </p:cNvPr>
          <p:cNvSpPr txBox="1"/>
          <p:nvPr/>
        </p:nvSpPr>
        <p:spPr>
          <a:xfrm>
            <a:off x="914400" y="1600200"/>
            <a:ext cx="10591800" cy="2862322"/>
          </a:xfrm>
          <a:prstGeom prst="rect">
            <a:avLst/>
          </a:prstGeom>
          <a:noFill/>
        </p:spPr>
        <p:txBody>
          <a:bodyPr wrap="square" rtlCol="0">
            <a:spAutoFit/>
          </a:bodyPr>
          <a:lstStyle/>
          <a:p>
            <a:r>
              <a:rPr lang="en-US" sz="2000" b="0" i="0" dirty="0">
                <a:effectLst/>
                <a:latin typeface="+mj-lt"/>
              </a:rPr>
              <a:t>Dementia is a cognitive disorder that affects millions of people worldwide, and its prevalence is expected to increase with an aging population.</a:t>
            </a:r>
          </a:p>
          <a:p>
            <a:endParaRPr lang="en-US" sz="2000" b="0" i="0" dirty="0">
              <a:effectLst/>
              <a:latin typeface="+mj-lt"/>
            </a:endParaRPr>
          </a:p>
          <a:p>
            <a:r>
              <a:rPr lang="en-US" sz="2000" b="0" i="0" dirty="0">
                <a:effectLst/>
                <a:latin typeface="+mj-lt"/>
              </a:rPr>
              <a:t> Dementia patients may experience changes in mood and behavior, which can be challenging for both the patient and their caregivers. Technology, particularly artificial intelligence (AI), can provide new possibilities for healthcare professionals to diagnose and treat dementia patients. </a:t>
            </a:r>
          </a:p>
          <a:p>
            <a:endParaRPr lang="en-US" sz="2000" b="0" i="0" dirty="0">
              <a:effectLst/>
              <a:latin typeface="+mj-lt"/>
            </a:endParaRPr>
          </a:p>
          <a:p>
            <a:r>
              <a:rPr lang="en-US" sz="2000" b="0" i="0" dirty="0">
                <a:effectLst/>
                <a:latin typeface="+mj-lt"/>
              </a:rPr>
              <a:t>Image processing provides a more accurate and efficient method for detecting and addressing the emotional and behavioral changes in dementia patients.</a:t>
            </a:r>
            <a:endParaRPr lang="en-GB" sz="2000" dirty="0">
              <a:latin typeface="+mj-lt"/>
            </a:endParaRPr>
          </a:p>
        </p:txBody>
      </p:sp>
      <p:pic>
        <p:nvPicPr>
          <p:cNvPr id="8" name="Picture 7" descr="A picture containing text&#10;&#10;Description automatically generated">
            <a:extLst>
              <a:ext uri="{FF2B5EF4-FFF2-40B4-BE49-F238E27FC236}">
                <a16:creationId xmlns:a16="http://schemas.microsoft.com/office/drawing/2014/main" id="{3DB86F82-53AC-05C5-338A-34A011742D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077200" y="4462522"/>
            <a:ext cx="3657600" cy="1733135"/>
          </a:xfrm>
          <a:prstGeom prst="rect">
            <a:avLst/>
          </a:prstGeom>
        </p:spPr>
      </p:pic>
      <p:sp>
        <p:nvSpPr>
          <p:cNvPr id="9" name="Rectangle 8">
            <a:extLst>
              <a:ext uri="{FF2B5EF4-FFF2-40B4-BE49-F238E27FC236}">
                <a16:creationId xmlns:a16="http://schemas.microsoft.com/office/drawing/2014/main" id="{746FCB37-0F95-F477-CB7A-850F669C1889}"/>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IT20151942</a:t>
            </a:r>
            <a:r>
              <a:rPr lang="en-US" sz="1800" dirty="0">
                <a:solidFill>
                  <a:schemeClr val="tx1"/>
                </a:solidFill>
              </a:rPr>
              <a:t> |   &lt;</a:t>
            </a:r>
            <a:r>
              <a:rPr lang="en-US" sz="1800" b="1" dirty="0">
                <a:solidFill>
                  <a:schemeClr val="tx1"/>
                </a:solidFill>
              </a:rPr>
              <a:t>&lt;</a:t>
            </a:r>
            <a:r>
              <a:rPr lang="en-US" b="1" dirty="0">
                <a:solidFill>
                  <a:schemeClr val="tx1"/>
                </a:solidFill>
              </a:rPr>
              <a:t> </a:t>
            </a:r>
            <a:r>
              <a:rPr lang="en-US" sz="1400" b="1" dirty="0">
                <a:solidFill>
                  <a:schemeClr val="tx1"/>
                </a:solidFill>
              </a:rPr>
              <a:t>Samarathunga S.R.L.</a:t>
            </a:r>
            <a:r>
              <a:rPr lang="en-US" b="1" dirty="0">
                <a:solidFill>
                  <a:schemeClr val="tx1"/>
                </a:solidFill>
              </a:rPr>
              <a:t>&gt;&gt; </a:t>
            </a:r>
            <a:r>
              <a:rPr lang="en-US" sz="1800" b="1" dirty="0">
                <a:solidFill>
                  <a:schemeClr val="tx1"/>
                </a:solidFill>
              </a:rPr>
              <a:t>&gt;&gt;   </a:t>
            </a:r>
            <a:r>
              <a:rPr lang="en-US" sz="1800" dirty="0">
                <a:solidFill>
                  <a:schemeClr val="tx1"/>
                </a:solidFill>
              </a:rPr>
              <a:t>|   </a:t>
            </a:r>
            <a:r>
              <a:rPr lang="en-US" sz="1800" b="0" dirty="0">
                <a:solidFill>
                  <a:schemeClr val="tx1"/>
                </a:solidFill>
              </a:rPr>
              <a:t>&lt;&lt;TPM-23-365&gt;&gt;</a:t>
            </a:r>
          </a:p>
        </p:txBody>
      </p:sp>
    </p:spTree>
    <p:extLst>
      <p:ext uri="{BB962C8B-B14F-4D97-AF65-F5344CB8AC3E}">
        <p14:creationId xmlns:p14="http://schemas.microsoft.com/office/powerpoint/2010/main" val="41632326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a:xfrm>
            <a:off x="304800" y="228600"/>
            <a:ext cx="11684000" cy="1066800"/>
          </a:xfrm>
        </p:spPr>
        <p:txBody>
          <a:bodyPr>
            <a:normAutofit/>
          </a:bodyPr>
          <a:lstStyle/>
          <a:p>
            <a:r>
              <a:rPr lang="en-US" dirty="0">
                <a:solidFill>
                  <a:schemeClr val="accent2">
                    <a:lumMod val="60000"/>
                    <a:lumOff val="40000"/>
                  </a:schemeClr>
                </a:solidFill>
              </a:rPr>
              <a:t>RESEARCH PROBLEM</a:t>
            </a:r>
          </a:p>
        </p:txBody>
      </p:sp>
      <p:sp>
        <p:nvSpPr>
          <p:cNvPr id="2" name="Content Placeholder 1"/>
          <p:cNvSpPr>
            <a:spLocks noGrp="1"/>
          </p:cNvSpPr>
          <p:nvPr>
            <p:ph idx="1"/>
          </p:nvPr>
        </p:nvSpPr>
        <p:spPr>
          <a:xfrm>
            <a:off x="304800" y="1524000"/>
            <a:ext cx="11684000" cy="4495800"/>
          </a:xfrm>
        </p:spPr>
        <p:txBody>
          <a:bodyPr>
            <a:normAutofit/>
          </a:bodyPr>
          <a:lstStyle/>
          <a:p>
            <a:r>
              <a:rPr lang="en-US" sz="2000" b="0" i="0" dirty="0">
                <a:effectLst/>
                <a:latin typeface="+mj-lt"/>
              </a:rPr>
              <a:t>Dementia patients often experience changes in mood and behavior, which can be challenging to diagnose and treat due to the subjective nature of emotions.</a:t>
            </a:r>
          </a:p>
          <a:p>
            <a:endParaRPr lang="en-US" sz="2000" dirty="0">
              <a:latin typeface="+mj-lt"/>
            </a:endParaRPr>
          </a:p>
          <a:p>
            <a:r>
              <a:rPr lang="en-US" sz="2000" b="0" i="0" dirty="0">
                <a:effectLst/>
                <a:latin typeface="+mj-lt"/>
              </a:rPr>
              <a:t> Traditional methods of treating mood disorders can be expensive, time-consuming, and may not be accessible to everyone. </a:t>
            </a:r>
          </a:p>
          <a:p>
            <a:endParaRPr lang="en-US" sz="2000" dirty="0">
              <a:latin typeface="+mj-lt"/>
            </a:endParaRPr>
          </a:p>
          <a:p>
            <a:r>
              <a:rPr lang="en-US" sz="2000" b="0" i="0" dirty="0">
                <a:effectLst/>
                <a:latin typeface="+mj-lt"/>
              </a:rPr>
              <a:t>Therefore, there is a need for an efficient and accessible method for treating the mood changes in dementia patients.</a:t>
            </a:r>
            <a:endParaRPr lang="en-US" sz="2000" dirty="0">
              <a:latin typeface="+mj-lt"/>
            </a:endParaRPr>
          </a:p>
        </p:txBody>
      </p:sp>
      <p:sp>
        <p:nvSpPr>
          <p:cNvPr id="4" name="Rectangle 3">
            <a:extLst>
              <a:ext uri="{FF2B5EF4-FFF2-40B4-BE49-F238E27FC236}">
                <a16:creationId xmlns:a16="http://schemas.microsoft.com/office/drawing/2014/main" id="{B9D9F080-0780-4554-8055-A289E0D4EDA8}"/>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IT20151942</a:t>
            </a:r>
            <a:r>
              <a:rPr lang="en-US" sz="1800" dirty="0">
                <a:solidFill>
                  <a:schemeClr val="tx1"/>
                </a:solidFill>
              </a:rPr>
              <a:t> |   &lt;</a:t>
            </a:r>
            <a:r>
              <a:rPr lang="en-US" sz="1800" b="1" dirty="0">
                <a:solidFill>
                  <a:schemeClr val="tx1"/>
                </a:solidFill>
              </a:rPr>
              <a:t>&lt;</a:t>
            </a:r>
            <a:r>
              <a:rPr lang="en-US" b="1" dirty="0">
                <a:solidFill>
                  <a:schemeClr val="tx1"/>
                </a:solidFill>
              </a:rPr>
              <a:t> </a:t>
            </a:r>
            <a:r>
              <a:rPr lang="en-US" sz="1400" b="1" dirty="0">
                <a:solidFill>
                  <a:schemeClr val="tx1"/>
                </a:solidFill>
              </a:rPr>
              <a:t>Samarathunga S.R.L.</a:t>
            </a:r>
            <a:r>
              <a:rPr lang="en-US" b="1" dirty="0">
                <a:solidFill>
                  <a:schemeClr val="tx1"/>
                </a:solidFill>
              </a:rPr>
              <a:t>&gt;&gt; </a:t>
            </a:r>
            <a:r>
              <a:rPr lang="en-US" sz="1800" b="1" dirty="0">
                <a:solidFill>
                  <a:schemeClr val="tx1"/>
                </a:solidFill>
              </a:rPr>
              <a:t>&gt;&gt;   </a:t>
            </a:r>
            <a:r>
              <a:rPr lang="en-US" sz="1800" dirty="0">
                <a:solidFill>
                  <a:schemeClr val="tx1"/>
                </a:solidFill>
              </a:rPr>
              <a:t>|   </a:t>
            </a:r>
            <a:r>
              <a:rPr lang="en-US" sz="1800" b="0" dirty="0">
                <a:solidFill>
                  <a:schemeClr val="tx1"/>
                </a:solidFill>
              </a:rPr>
              <a:t>&lt;&lt;TPM-23-365&gt;&gt;</a:t>
            </a:r>
          </a:p>
        </p:txBody>
      </p:sp>
      <p:pic>
        <p:nvPicPr>
          <p:cNvPr id="7" name="Picture 6" descr="A jellyfish in the water&#10;&#10;Description automatically generated with medium confidence">
            <a:extLst>
              <a:ext uri="{FF2B5EF4-FFF2-40B4-BE49-F238E27FC236}">
                <a16:creationId xmlns:a16="http://schemas.microsoft.com/office/drawing/2014/main" id="{2539D7C2-C252-5C22-33D5-15D946B2EB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51100" y="4571999"/>
            <a:ext cx="7391399" cy="1684337"/>
          </a:xfrm>
          <a:prstGeom prst="rect">
            <a:avLst/>
          </a:prstGeom>
        </p:spPr>
      </p:pic>
    </p:spTree>
    <p:extLst>
      <p:ext uri="{BB962C8B-B14F-4D97-AF65-F5344CB8AC3E}">
        <p14:creationId xmlns:p14="http://schemas.microsoft.com/office/powerpoint/2010/main" val="36584985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a:xfrm>
            <a:off x="609600" y="284163"/>
            <a:ext cx="8596668" cy="1320800"/>
          </a:xfrm>
        </p:spPr>
        <p:txBody>
          <a:bodyPr>
            <a:normAutofit/>
          </a:bodyPr>
          <a:lstStyle/>
          <a:p>
            <a:r>
              <a:rPr lang="en-US" b="1" dirty="0">
                <a:solidFill>
                  <a:schemeClr val="accent2">
                    <a:lumMod val="60000"/>
                    <a:lumOff val="40000"/>
                  </a:schemeClr>
                </a:solidFill>
              </a:rPr>
              <a:t>OBJECTIVES</a:t>
            </a:r>
          </a:p>
        </p:txBody>
      </p:sp>
      <p:sp>
        <p:nvSpPr>
          <p:cNvPr id="6" name="Content Placeholder 5">
            <a:extLst>
              <a:ext uri="{FF2B5EF4-FFF2-40B4-BE49-F238E27FC236}">
                <a16:creationId xmlns:a16="http://schemas.microsoft.com/office/drawing/2014/main" id="{F7E461F4-E6D8-4801-94AA-9B72FC99FFED}"/>
              </a:ext>
            </a:extLst>
          </p:cNvPr>
          <p:cNvSpPr>
            <a:spLocks noGrp="1"/>
          </p:cNvSpPr>
          <p:nvPr>
            <p:ph idx="1"/>
          </p:nvPr>
        </p:nvSpPr>
        <p:spPr>
          <a:xfrm>
            <a:off x="304800" y="1295400"/>
            <a:ext cx="11684000" cy="4495800"/>
          </a:xfrm>
        </p:spPr>
        <p:txBody>
          <a:bodyPr>
            <a:normAutofit/>
          </a:bodyPr>
          <a:lstStyle/>
          <a:p>
            <a:pPr marL="0" indent="0">
              <a:buNone/>
            </a:pPr>
            <a:r>
              <a:rPr lang="en-US" sz="2400" b="1" dirty="0"/>
              <a:t>Main Objectives</a:t>
            </a:r>
          </a:p>
          <a:p>
            <a:pPr algn="l"/>
            <a:r>
              <a:rPr lang="en-US" sz="1600" b="0" i="0" dirty="0">
                <a:effectLst/>
                <a:latin typeface="+mj-lt"/>
              </a:rPr>
              <a:t>The main objective of this research is to develop a system that suggests video clips based on ML</a:t>
            </a:r>
            <a:r>
              <a:rPr lang="en-US" sz="1600" dirty="0">
                <a:latin typeface="+mj-lt"/>
              </a:rPr>
              <a:t> and image processing </a:t>
            </a:r>
            <a:r>
              <a:rPr lang="en-US" sz="1600" b="0" i="0" dirty="0">
                <a:effectLst/>
                <a:latin typeface="+mj-lt"/>
              </a:rPr>
              <a:t>to fix the mood that suits the </a:t>
            </a:r>
            <a:r>
              <a:rPr lang="en-GB" sz="1600" dirty="0">
                <a:latin typeface="+mj-lt"/>
              </a:rPr>
              <a:t>dementia Patients’</a:t>
            </a:r>
            <a:r>
              <a:rPr lang="en-US" sz="1600" dirty="0">
                <a:latin typeface="+mj-lt"/>
              </a:rPr>
              <a:t> </a:t>
            </a:r>
            <a:r>
              <a:rPr lang="en-US" sz="1600" b="0" i="0" dirty="0">
                <a:effectLst/>
                <a:latin typeface="+mj-lt"/>
              </a:rPr>
              <a:t>current situation. The system will use image processing to detect the </a:t>
            </a:r>
            <a:r>
              <a:rPr lang="en-GB" sz="1600" dirty="0">
                <a:latin typeface="+mj-lt"/>
              </a:rPr>
              <a:t>dementia </a:t>
            </a:r>
            <a:r>
              <a:rPr lang="en-US" sz="1600" b="0" i="0" dirty="0">
                <a:effectLst/>
                <a:latin typeface="+mj-lt"/>
              </a:rPr>
              <a:t>patient's facial expressions and identify their current emotional state.</a:t>
            </a:r>
          </a:p>
          <a:p>
            <a:pPr marL="0" indent="0">
              <a:buNone/>
            </a:pPr>
            <a:br>
              <a:rPr lang="en-US" sz="1000" dirty="0"/>
            </a:br>
            <a:r>
              <a:rPr lang="en-US" sz="1400" dirty="0"/>
              <a:t>                                 </a:t>
            </a:r>
            <a:endParaRPr lang="en-US" sz="1600" dirty="0"/>
          </a:p>
          <a:p>
            <a:r>
              <a:rPr lang="en-US" sz="2400" b="1" dirty="0"/>
              <a:t>Sub</a:t>
            </a:r>
            <a:r>
              <a:rPr lang="en-US" sz="2400" dirty="0"/>
              <a:t> </a:t>
            </a:r>
            <a:r>
              <a:rPr lang="en-US" sz="2400" b="1" dirty="0">
                <a:solidFill>
                  <a:schemeClr val="tx1">
                    <a:lumMod val="85000"/>
                    <a:lumOff val="15000"/>
                  </a:schemeClr>
                </a:solidFill>
              </a:rPr>
              <a:t>Objectives</a:t>
            </a:r>
          </a:p>
          <a:p>
            <a:endParaRPr lang="en-US" sz="2400" b="1" dirty="0">
              <a:solidFill>
                <a:schemeClr val="tx1">
                  <a:lumMod val="85000"/>
                  <a:lumOff val="15000"/>
                </a:schemeClr>
              </a:solidFill>
            </a:endParaRPr>
          </a:p>
          <a:p>
            <a:pPr algn="l"/>
            <a:r>
              <a:rPr lang="en-US" sz="1600" b="0" i="0" dirty="0">
                <a:effectLst/>
                <a:latin typeface="+mj-lt"/>
              </a:rPr>
              <a:t>To identify the </a:t>
            </a:r>
            <a:r>
              <a:rPr lang="en-GB" sz="1600" dirty="0">
                <a:latin typeface="+mj-lt"/>
              </a:rPr>
              <a:t>Dementia </a:t>
            </a:r>
            <a:r>
              <a:rPr lang="en-US" sz="1600" b="0" i="0" dirty="0">
                <a:effectLst/>
                <a:latin typeface="+mj-lt"/>
              </a:rPr>
              <a:t>patient's current situation using image processing.</a:t>
            </a:r>
          </a:p>
          <a:p>
            <a:pPr algn="l"/>
            <a:r>
              <a:rPr lang="en-US" sz="1600" b="0" i="0" dirty="0">
                <a:effectLst/>
                <a:latin typeface="+mj-lt"/>
              </a:rPr>
              <a:t>To suggest appropriate video clips that can improve the patient's mood</a:t>
            </a:r>
            <a:r>
              <a:rPr lang="en-US" sz="1600" b="0" i="0" dirty="0">
                <a:effectLst/>
                <a:latin typeface="Söhne"/>
              </a:rPr>
              <a:t>.</a:t>
            </a:r>
          </a:p>
          <a:p>
            <a:pPr marL="0" indent="0">
              <a:buNone/>
            </a:pPr>
            <a:endParaRPr lang="en-US" sz="2400" b="1" dirty="0">
              <a:solidFill>
                <a:schemeClr val="tx1">
                  <a:lumMod val="85000"/>
                  <a:lumOff val="15000"/>
                </a:schemeClr>
              </a:solidFill>
            </a:endParaRPr>
          </a:p>
          <a:p>
            <a:endParaRPr lang="en-US" sz="1800" dirty="0"/>
          </a:p>
          <a:p>
            <a:endParaRPr lang="en-US" sz="1400" dirty="0"/>
          </a:p>
        </p:txBody>
      </p:sp>
      <p:sp>
        <p:nvSpPr>
          <p:cNvPr id="4" name="Rectangle 3">
            <a:extLst>
              <a:ext uri="{FF2B5EF4-FFF2-40B4-BE49-F238E27FC236}">
                <a16:creationId xmlns:a16="http://schemas.microsoft.com/office/drawing/2014/main" id="{3BA87EE8-2430-48CE-B467-8BD3100BC4EF}"/>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IT20151942</a:t>
            </a:r>
            <a:r>
              <a:rPr lang="en-US" sz="1800" dirty="0">
                <a:solidFill>
                  <a:schemeClr val="tx1"/>
                </a:solidFill>
              </a:rPr>
              <a:t>  |   &lt;</a:t>
            </a:r>
            <a:r>
              <a:rPr lang="en-US" sz="1800" b="1" dirty="0">
                <a:solidFill>
                  <a:schemeClr val="tx1"/>
                </a:solidFill>
              </a:rPr>
              <a:t>&lt;</a:t>
            </a:r>
            <a:r>
              <a:rPr lang="en-US" sz="1400" b="1" dirty="0">
                <a:solidFill>
                  <a:schemeClr val="tx1"/>
                </a:solidFill>
              </a:rPr>
              <a:t> Samarathunga S.R.L.&gt;&gt; </a:t>
            </a:r>
            <a:r>
              <a:rPr lang="en-US" sz="1800" b="1" dirty="0">
                <a:solidFill>
                  <a:schemeClr val="tx1"/>
                </a:solidFill>
              </a:rPr>
              <a:t>&gt;&gt;   </a:t>
            </a:r>
            <a:r>
              <a:rPr lang="en-US" sz="1800" dirty="0">
                <a:solidFill>
                  <a:schemeClr val="tx1"/>
                </a:solidFill>
              </a:rPr>
              <a:t>|   </a:t>
            </a:r>
            <a:r>
              <a:rPr lang="en-US" sz="1800" b="0" dirty="0">
                <a:solidFill>
                  <a:schemeClr val="tx1"/>
                </a:solidFill>
              </a:rPr>
              <a:t>&lt;&lt;TPM-23-365&gt;&gt;</a:t>
            </a:r>
          </a:p>
        </p:txBody>
      </p:sp>
      <p:pic>
        <p:nvPicPr>
          <p:cNvPr id="7" name="Picture 6" descr="A picture containing window, person&#10;&#10;Description automatically generated">
            <a:extLst>
              <a:ext uri="{FF2B5EF4-FFF2-40B4-BE49-F238E27FC236}">
                <a16:creationId xmlns:a16="http://schemas.microsoft.com/office/drawing/2014/main" id="{AFC63130-B0AC-63A4-4D89-851C966FD7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48600" y="2616200"/>
            <a:ext cx="4140200" cy="3784600"/>
          </a:xfrm>
          <a:prstGeom prst="rect">
            <a:avLst/>
          </a:prstGeom>
        </p:spPr>
      </p:pic>
    </p:spTree>
    <p:extLst>
      <p:ext uri="{BB962C8B-B14F-4D97-AF65-F5344CB8AC3E}">
        <p14:creationId xmlns:p14="http://schemas.microsoft.com/office/powerpoint/2010/main" val="12395607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A8A1BF-6D5A-6425-3262-AFE4F00F18BA}"/>
              </a:ext>
            </a:extLst>
          </p:cNvPr>
          <p:cNvSpPr>
            <a:spLocks noGrp="1"/>
          </p:cNvSpPr>
          <p:nvPr>
            <p:ph type="title"/>
          </p:nvPr>
        </p:nvSpPr>
        <p:spPr>
          <a:xfrm>
            <a:off x="685800" y="328388"/>
            <a:ext cx="8596668" cy="814612"/>
          </a:xfrm>
        </p:spPr>
        <p:txBody>
          <a:bodyPr/>
          <a:lstStyle/>
          <a:p>
            <a:r>
              <a:rPr lang="en-GB" b="1" i="0" dirty="0">
                <a:solidFill>
                  <a:schemeClr val="accent2">
                    <a:lumMod val="60000"/>
                    <a:lumOff val="40000"/>
                  </a:schemeClr>
                </a:solidFill>
                <a:effectLst/>
                <a:latin typeface="+mj-lt"/>
              </a:rPr>
              <a:t>Methodology</a:t>
            </a:r>
            <a:endParaRPr lang="en-GB" b="1" dirty="0">
              <a:solidFill>
                <a:schemeClr val="accent2">
                  <a:lumMod val="60000"/>
                  <a:lumOff val="40000"/>
                </a:schemeClr>
              </a:solidFill>
              <a:latin typeface="+mj-lt"/>
            </a:endParaRPr>
          </a:p>
        </p:txBody>
      </p:sp>
      <p:sp>
        <p:nvSpPr>
          <p:cNvPr id="3" name="Content Placeholder 2">
            <a:extLst>
              <a:ext uri="{FF2B5EF4-FFF2-40B4-BE49-F238E27FC236}">
                <a16:creationId xmlns:a16="http://schemas.microsoft.com/office/drawing/2014/main" id="{E43E9C3E-E728-7E46-C3D3-5E4F0950D7AB}"/>
              </a:ext>
            </a:extLst>
          </p:cNvPr>
          <p:cNvSpPr>
            <a:spLocks noGrp="1"/>
          </p:cNvSpPr>
          <p:nvPr>
            <p:ph idx="1"/>
          </p:nvPr>
        </p:nvSpPr>
        <p:spPr>
          <a:xfrm>
            <a:off x="304800" y="1143000"/>
            <a:ext cx="11684000" cy="2743200"/>
          </a:xfrm>
        </p:spPr>
        <p:txBody>
          <a:bodyPr>
            <a:normAutofit/>
          </a:bodyPr>
          <a:lstStyle/>
          <a:p>
            <a:r>
              <a:rPr lang="en-US" sz="2000" b="0" i="0" dirty="0">
                <a:effectLst/>
                <a:latin typeface="+mj-lt"/>
              </a:rPr>
              <a:t>The system will use a combination of AI algorithms, image processing techniques, and natural language processing (NLP) to achieve the main objectives.</a:t>
            </a:r>
          </a:p>
          <a:p>
            <a:r>
              <a:rPr lang="en-US" sz="2000" b="0" i="0" dirty="0">
                <a:effectLst/>
                <a:latin typeface="+mj-lt"/>
              </a:rPr>
              <a:t> First, the system will detect the facial expressions of the patient using image processing.</a:t>
            </a:r>
          </a:p>
          <a:p>
            <a:r>
              <a:rPr lang="en-US" sz="2000" b="0" i="0" dirty="0">
                <a:effectLst/>
                <a:latin typeface="+mj-lt"/>
              </a:rPr>
              <a:t>Based on the patient's emotional state, the system will suggest audio and video clips that can improve their mood. </a:t>
            </a:r>
          </a:p>
          <a:p>
            <a:r>
              <a:rPr lang="en-US" sz="2000" b="0" i="0" dirty="0">
                <a:effectLst/>
                <a:latin typeface="+mj-lt"/>
              </a:rPr>
              <a:t>The system will continuously learn and improve its accuracy with each interaction.</a:t>
            </a:r>
            <a:endParaRPr lang="en-GB" sz="2000" dirty="0">
              <a:latin typeface="+mj-lt"/>
            </a:endParaRPr>
          </a:p>
        </p:txBody>
      </p:sp>
      <p:pic>
        <p:nvPicPr>
          <p:cNvPr id="7" name="Picture 6" descr="Diagram&#10;&#10;Description automatically generated">
            <a:extLst>
              <a:ext uri="{FF2B5EF4-FFF2-40B4-BE49-F238E27FC236}">
                <a16:creationId xmlns:a16="http://schemas.microsoft.com/office/drawing/2014/main" id="{60A52785-B7DB-CA26-0D3F-6A7D8F821C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4600" y="3581400"/>
            <a:ext cx="5334000" cy="2667000"/>
          </a:xfrm>
          <a:prstGeom prst="rect">
            <a:avLst/>
          </a:prstGeom>
        </p:spPr>
      </p:pic>
      <p:sp>
        <p:nvSpPr>
          <p:cNvPr id="8" name="Rectangle 7">
            <a:extLst>
              <a:ext uri="{FF2B5EF4-FFF2-40B4-BE49-F238E27FC236}">
                <a16:creationId xmlns:a16="http://schemas.microsoft.com/office/drawing/2014/main" id="{B2E3597D-0DF7-8747-D545-72957111CF45}"/>
              </a:ext>
            </a:extLst>
          </p:cNvPr>
          <p:cNvSpPr/>
          <p:nvPr/>
        </p:nvSpPr>
        <p:spPr>
          <a:xfrm>
            <a:off x="2656928" y="6478812"/>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IT20151942</a:t>
            </a:r>
            <a:r>
              <a:rPr lang="en-US" sz="1800" dirty="0">
                <a:solidFill>
                  <a:schemeClr val="tx1"/>
                </a:solidFill>
              </a:rPr>
              <a:t>   |   &lt;</a:t>
            </a:r>
            <a:r>
              <a:rPr lang="en-US" sz="1800" b="1" dirty="0">
                <a:solidFill>
                  <a:schemeClr val="tx1"/>
                </a:solidFill>
              </a:rPr>
              <a:t>&lt;</a:t>
            </a:r>
            <a:r>
              <a:rPr lang="en-US" sz="1400" b="1" dirty="0">
                <a:solidFill>
                  <a:schemeClr val="tx1"/>
                </a:solidFill>
              </a:rPr>
              <a:t> Samarathunga S.R.L.&gt;&gt; </a:t>
            </a:r>
            <a:r>
              <a:rPr lang="en-US" sz="1800" b="1" dirty="0">
                <a:solidFill>
                  <a:schemeClr val="tx1"/>
                </a:solidFill>
              </a:rPr>
              <a:t>&gt;&gt;   </a:t>
            </a:r>
            <a:r>
              <a:rPr lang="en-US" sz="1800" dirty="0">
                <a:solidFill>
                  <a:schemeClr val="tx1"/>
                </a:solidFill>
              </a:rPr>
              <a:t>|   </a:t>
            </a:r>
            <a:r>
              <a:rPr lang="en-US" sz="1800" b="0" dirty="0">
                <a:solidFill>
                  <a:schemeClr val="tx1"/>
                </a:solidFill>
              </a:rPr>
              <a:t>&lt;&lt;TPM-23-365&gt;&gt;</a:t>
            </a:r>
          </a:p>
        </p:txBody>
      </p:sp>
    </p:spTree>
    <p:extLst>
      <p:ext uri="{BB962C8B-B14F-4D97-AF65-F5344CB8AC3E}">
        <p14:creationId xmlns:p14="http://schemas.microsoft.com/office/powerpoint/2010/main" val="9374152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a:xfrm>
            <a:off x="319284" y="266329"/>
            <a:ext cx="8596668" cy="1320800"/>
          </a:xfrm>
        </p:spPr>
        <p:txBody>
          <a:bodyPr>
            <a:normAutofit/>
          </a:bodyPr>
          <a:lstStyle/>
          <a:p>
            <a:r>
              <a:rPr lang="en-US" b="1" dirty="0">
                <a:solidFill>
                  <a:schemeClr val="accent2">
                    <a:lumMod val="60000"/>
                    <a:lumOff val="40000"/>
                  </a:schemeClr>
                </a:solidFill>
              </a:rPr>
              <a:t>TECHNOLOGIES TO BE USED</a:t>
            </a:r>
          </a:p>
        </p:txBody>
      </p:sp>
      <p:sp>
        <p:nvSpPr>
          <p:cNvPr id="6" name="Content Placeholder 5">
            <a:extLst>
              <a:ext uri="{FF2B5EF4-FFF2-40B4-BE49-F238E27FC236}">
                <a16:creationId xmlns:a16="http://schemas.microsoft.com/office/drawing/2014/main" id="{F7E461F4-E6D8-4801-94AA-9B72FC99FFED}"/>
              </a:ext>
            </a:extLst>
          </p:cNvPr>
          <p:cNvSpPr>
            <a:spLocks noGrp="1"/>
          </p:cNvSpPr>
          <p:nvPr>
            <p:ph idx="1"/>
          </p:nvPr>
        </p:nvSpPr>
        <p:spPr>
          <a:xfrm>
            <a:off x="304800" y="1524000"/>
            <a:ext cx="11582400" cy="4800600"/>
          </a:xfrm>
          <a:noFill/>
        </p:spPr>
        <p:txBody>
          <a:bodyPr/>
          <a:lstStyle/>
          <a:p>
            <a:r>
              <a:rPr lang="en-US" sz="1800" dirty="0"/>
              <a:t>Google collab (for Train ML) </a:t>
            </a:r>
          </a:p>
          <a:p>
            <a:pPr marL="0" indent="0">
              <a:buNone/>
            </a:pPr>
            <a:endParaRPr lang="en-US" sz="1800" dirty="0"/>
          </a:p>
          <a:p>
            <a:pPr lvl="0"/>
            <a:r>
              <a:rPr lang="en-GB" sz="1600" b="0" i="0" dirty="0">
                <a:effectLst/>
                <a:latin typeface="+mj-lt"/>
              </a:rPr>
              <a:t>Machine learning (</a:t>
            </a:r>
            <a:r>
              <a:rPr lang="en-US" sz="1600" b="0" i="0" dirty="0">
                <a:effectLst/>
                <a:latin typeface="+mj-lt"/>
              </a:rPr>
              <a:t>neural networks could be used(CNN))</a:t>
            </a:r>
          </a:p>
          <a:p>
            <a:pPr marL="0" lvl="0" indent="0">
              <a:buNone/>
            </a:pPr>
            <a:endParaRPr lang="en-GB" sz="1600" dirty="0">
              <a:latin typeface="+mj-lt"/>
            </a:endParaRPr>
          </a:p>
          <a:p>
            <a:pPr lvl="0"/>
            <a:r>
              <a:rPr lang="en-GB" sz="1600" i="0" dirty="0">
                <a:effectLst/>
                <a:latin typeface="+mj-lt"/>
              </a:rPr>
              <a:t>Cloud computing (</a:t>
            </a:r>
            <a:r>
              <a:rPr lang="en-US" sz="1600" b="0" i="0" dirty="0">
                <a:effectLst/>
                <a:latin typeface="+mj-lt"/>
              </a:rPr>
              <a:t>To handle the large amounts of data involved in image processing and machine learning.)</a:t>
            </a:r>
          </a:p>
          <a:p>
            <a:pPr lvl="0"/>
            <a:endParaRPr lang="en-US" sz="1600" dirty="0">
              <a:latin typeface="+mj-lt"/>
            </a:endParaRPr>
          </a:p>
          <a:p>
            <a:pPr lvl="0"/>
            <a:r>
              <a:rPr lang="en-GB" sz="1600" dirty="0">
                <a:latin typeface="+mj-lt"/>
              </a:rPr>
              <a:t>Mobile app</a:t>
            </a:r>
            <a:r>
              <a:rPr lang="en-GB" sz="1600" b="0" i="0" dirty="0">
                <a:effectLst/>
                <a:latin typeface="+mj-lt"/>
              </a:rPr>
              <a:t> development (</a:t>
            </a:r>
            <a:r>
              <a:rPr lang="en-US" sz="1600" b="0" i="0" dirty="0">
                <a:effectLst/>
                <a:latin typeface="Söhne"/>
              </a:rPr>
              <a:t>java</a:t>
            </a:r>
            <a:r>
              <a:rPr lang="en-US" sz="1600" dirty="0">
                <a:latin typeface="Söhne"/>
              </a:rPr>
              <a:t> for frontend </a:t>
            </a:r>
            <a:r>
              <a:rPr lang="en-US" sz="1600" b="0" i="0" dirty="0">
                <a:effectLst/>
                <a:latin typeface="Söhne"/>
              </a:rPr>
              <a:t> and a back-end programming language Python)</a:t>
            </a:r>
          </a:p>
          <a:p>
            <a:pPr lvl="0"/>
            <a:endParaRPr lang="en-US" sz="1600" dirty="0">
              <a:latin typeface="Söhne"/>
            </a:endParaRPr>
          </a:p>
          <a:p>
            <a:pPr lvl="0"/>
            <a:endParaRPr lang="en-US" sz="1600" dirty="0">
              <a:latin typeface="Söhne"/>
            </a:endParaRPr>
          </a:p>
          <a:p>
            <a:pPr lvl="0"/>
            <a:endParaRPr lang="en-US" sz="1600" dirty="0">
              <a:latin typeface="+mj-lt"/>
            </a:endParaRPr>
          </a:p>
          <a:p>
            <a:endParaRPr lang="en-US" sz="1800" dirty="0"/>
          </a:p>
          <a:p>
            <a:pPr marL="0" indent="0" algn="just">
              <a:buNone/>
            </a:pPr>
            <a:endParaRPr lang="en-US" dirty="0"/>
          </a:p>
        </p:txBody>
      </p:sp>
      <p:sp>
        <p:nvSpPr>
          <p:cNvPr id="4" name="Rectangle 3">
            <a:extLst>
              <a:ext uri="{FF2B5EF4-FFF2-40B4-BE49-F238E27FC236}">
                <a16:creationId xmlns:a16="http://schemas.microsoft.com/office/drawing/2014/main" id="{68918CEE-3EE9-4768-90C7-A115F59361EE}"/>
              </a:ext>
            </a:extLst>
          </p:cNvPr>
          <p:cNvSpPr/>
          <p:nvPr/>
        </p:nvSpPr>
        <p:spPr>
          <a:xfrm>
            <a:off x="2656928" y="6478812"/>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IT20151942</a:t>
            </a:r>
            <a:r>
              <a:rPr lang="en-US" sz="1800" dirty="0">
                <a:solidFill>
                  <a:schemeClr val="tx1"/>
                </a:solidFill>
              </a:rPr>
              <a:t>   |   &lt;</a:t>
            </a:r>
            <a:r>
              <a:rPr lang="en-US" sz="1800" b="1" dirty="0">
                <a:solidFill>
                  <a:schemeClr val="tx1"/>
                </a:solidFill>
              </a:rPr>
              <a:t>&lt;</a:t>
            </a:r>
            <a:r>
              <a:rPr lang="en-US" sz="1400" b="1" dirty="0">
                <a:solidFill>
                  <a:schemeClr val="tx1"/>
                </a:solidFill>
              </a:rPr>
              <a:t> Samarathunga S.R.L.&gt;&gt; </a:t>
            </a:r>
            <a:r>
              <a:rPr lang="en-US" sz="1800" b="1" dirty="0">
                <a:solidFill>
                  <a:schemeClr val="tx1"/>
                </a:solidFill>
              </a:rPr>
              <a:t>&gt;&gt;   </a:t>
            </a:r>
            <a:r>
              <a:rPr lang="en-US" sz="1800" dirty="0">
                <a:solidFill>
                  <a:schemeClr val="tx1"/>
                </a:solidFill>
              </a:rPr>
              <a:t>|   </a:t>
            </a:r>
            <a:r>
              <a:rPr lang="en-US" sz="1800" b="0" dirty="0">
                <a:solidFill>
                  <a:schemeClr val="tx1"/>
                </a:solidFill>
              </a:rPr>
              <a:t>&lt;&lt;TPM-23-365&gt;&gt;</a:t>
            </a:r>
          </a:p>
        </p:txBody>
      </p:sp>
      <p:pic>
        <p:nvPicPr>
          <p:cNvPr id="12" name="Picture 11" descr="Diagram&#10;&#10;Description automatically generated with medium confidence">
            <a:extLst>
              <a:ext uri="{FF2B5EF4-FFF2-40B4-BE49-F238E27FC236}">
                <a16:creationId xmlns:a16="http://schemas.microsoft.com/office/drawing/2014/main" id="{CE2B0089-9BBB-CACE-6DF8-6125EF909AC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80628" y="4652995"/>
            <a:ext cx="1724572" cy="1362009"/>
          </a:xfrm>
          <a:prstGeom prst="rect">
            <a:avLst/>
          </a:prstGeom>
        </p:spPr>
      </p:pic>
      <p:pic>
        <p:nvPicPr>
          <p:cNvPr id="3" name="Picture 2" descr="A logo with yellow letters and a white background&#10;&#10;Description automatically generated">
            <a:extLst>
              <a:ext uri="{FF2B5EF4-FFF2-40B4-BE49-F238E27FC236}">
                <a16:creationId xmlns:a16="http://schemas.microsoft.com/office/drawing/2014/main" id="{BE5ACD71-E55B-24B5-3B11-97DAD6494A4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60110" y="4859436"/>
            <a:ext cx="3231290" cy="1320800"/>
          </a:xfrm>
          <a:prstGeom prst="rect">
            <a:avLst/>
          </a:prstGeom>
        </p:spPr>
      </p:pic>
      <p:pic>
        <p:nvPicPr>
          <p:cNvPr id="8" name="Picture 7" descr="A logo of a coffee cup&#10;&#10;Description automatically generated">
            <a:extLst>
              <a:ext uri="{FF2B5EF4-FFF2-40B4-BE49-F238E27FC236}">
                <a16:creationId xmlns:a16="http://schemas.microsoft.com/office/drawing/2014/main" id="{2F690BA1-17DA-FD6A-F4A1-4353F81EC9F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60510" y="4684512"/>
            <a:ext cx="2002018" cy="1126135"/>
          </a:xfrm>
          <a:prstGeom prst="rect">
            <a:avLst/>
          </a:prstGeom>
        </p:spPr>
      </p:pic>
    </p:spTree>
    <p:extLst>
      <p:ext uri="{BB962C8B-B14F-4D97-AF65-F5344CB8AC3E}">
        <p14:creationId xmlns:p14="http://schemas.microsoft.com/office/powerpoint/2010/main" val="372121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423092-5143-B5F0-7D9E-3B66F2519F59}"/>
              </a:ext>
            </a:extLst>
          </p:cNvPr>
          <p:cNvSpPr>
            <a:spLocks noGrp="1"/>
          </p:cNvSpPr>
          <p:nvPr>
            <p:ph type="title"/>
          </p:nvPr>
        </p:nvSpPr>
        <p:spPr/>
        <p:txBody>
          <a:bodyPr/>
          <a:lstStyle/>
          <a:p>
            <a:r>
              <a:rPr lang="en-US" b="1" dirty="0">
                <a:solidFill>
                  <a:schemeClr val="accent1"/>
                </a:solidFill>
              </a:rPr>
              <a:t>Interfaces</a:t>
            </a:r>
            <a:endParaRPr lang="en-US" b="1" dirty="0"/>
          </a:p>
        </p:txBody>
      </p:sp>
      <p:pic>
        <p:nvPicPr>
          <p:cNvPr id="4" name="Picture 3" descr="A screenshot of a phone&#10;&#10;Description automatically generated">
            <a:extLst>
              <a:ext uri="{FF2B5EF4-FFF2-40B4-BE49-F238E27FC236}">
                <a16:creationId xmlns:a16="http://schemas.microsoft.com/office/drawing/2014/main" id="{F0EA07C2-9547-1D36-B12D-69978E333D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0780" y="1524000"/>
            <a:ext cx="2217218" cy="5003800"/>
          </a:xfrm>
          <a:prstGeom prst="rect">
            <a:avLst/>
          </a:prstGeom>
        </p:spPr>
      </p:pic>
      <p:pic>
        <p:nvPicPr>
          <p:cNvPr id="6" name="Picture 5" descr="A screenshot of a person's face&#10;&#10;Description automatically generated">
            <a:extLst>
              <a:ext uri="{FF2B5EF4-FFF2-40B4-BE49-F238E27FC236}">
                <a16:creationId xmlns:a16="http://schemas.microsoft.com/office/drawing/2014/main" id="{87B9741B-8057-63DB-CD73-7F024FF5235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52800" y="1524001"/>
            <a:ext cx="2217218" cy="5003800"/>
          </a:xfrm>
          <a:prstGeom prst="rect">
            <a:avLst/>
          </a:prstGeom>
        </p:spPr>
      </p:pic>
      <p:pic>
        <p:nvPicPr>
          <p:cNvPr id="8" name="Picture 7" descr="A screenshot of a person's face&#10;&#10;Description automatically generated">
            <a:extLst>
              <a:ext uri="{FF2B5EF4-FFF2-40B4-BE49-F238E27FC236}">
                <a16:creationId xmlns:a16="http://schemas.microsoft.com/office/drawing/2014/main" id="{9514BB94-32A3-90DA-5526-B9B894BF714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96000" y="1524000"/>
            <a:ext cx="2217218" cy="5003799"/>
          </a:xfrm>
          <a:prstGeom prst="rect">
            <a:avLst/>
          </a:prstGeom>
        </p:spPr>
      </p:pic>
      <p:pic>
        <p:nvPicPr>
          <p:cNvPr id="10" name="Picture 9" descr="A screenshot of a social media post&#10;&#10;Description automatically generated">
            <a:extLst>
              <a:ext uri="{FF2B5EF4-FFF2-40B4-BE49-F238E27FC236}">
                <a16:creationId xmlns:a16="http://schemas.microsoft.com/office/drawing/2014/main" id="{F11CCA37-37B3-64B2-E8B3-357604B3D35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856784" y="1524000"/>
            <a:ext cx="2217217" cy="5003799"/>
          </a:xfrm>
          <a:prstGeom prst="rect">
            <a:avLst/>
          </a:prstGeom>
        </p:spPr>
      </p:pic>
    </p:spTree>
    <p:extLst>
      <p:ext uri="{BB962C8B-B14F-4D97-AF65-F5344CB8AC3E}">
        <p14:creationId xmlns:p14="http://schemas.microsoft.com/office/powerpoint/2010/main" val="24163865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E9CBA4-B39D-B152-487A-E0D22F1A498B}"/>
              </a:ext>
            </a:extLst>
          </p:cNvPr>
          <p:cNvSpPr>
            <a:spLocks noGrp="1"/>
          </p:cNvSpPr>
          <p:nvPr>
            <p:ph type="title"/>
          </p:nvPr>
        </p:nvSpPr>
        <p:spPr>
          <a:xfrm>
            <a:off x="431800" y="228600"/>
            <a:ext cx="8596668" cy="1320800"/>
          </a:xfrm>
        </p:spPr>
        <p:txBody>
          <a:bodyPr>
            <a:normAutofit/>
          </a:bodyPr>
          <a:lstStyle/>
          <a:p>
            <a:r>
              <a:rPr lang="en-US" b="1" dirty="0">
                <a:solidFill>
                  <a:schemeClr val="accent1"/>
                </a:solidFill>
              </a:rPr>
              <a:t>Backend Process..</a:t>
            </a:r>
            <a:endParaRPr lang="en-US" sz="4000" dirty="0"/>
          </a:p>
        </p:txBody>
      </p:sp>
      <p:pic>
        <p:nvPicPr>
          <p:cNvPr id="7" name="Picture 6" descr="A computer screen shot of a black screen&#10;&#10;Description automatically generated">
            <a:extLst>
              <a:ext uri="{FF2B5EF4-FFF2-40B4-BE49-F238E27FC236}">
                <a16:creationId xmlns:a16="http://schemas.microsoft.com/office/drawing/2014/main" id="{A079188F-58A2-414B-34BE-5523B5F4E1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1800" y="1096962"/>
            <a:ext cx="11430000" cy="5151438"/>
          </a:xfrm>
          <a:prstGeom prst="rect">
            <a:avLst/>
          </a:prstGeom>
        </p:spPr>
      </p:pic>
    </p:spTree>
    <p:extLst>
      <p:ext uri="{BB962C8B-B14F-4D97-AF65-F5344CB8AC3E}">
        <p14:creationId xmlns:p14="http://schemas.microsoft.com/office/powerpoint/2010/main" val="25474050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44AE5DF-0CDE-4733-A5A6-4E6C07CE7549}"/>
              </a:ext>
            </a:extLst>
          </p:cNvPr>
          <p:cNvSpPr txBox="1"/>
          <p:nvPr/>
        </p:nvSpPr>
        <p:spPr>
          <a:xfrm>
            <a:off x="3581400" y="152400"/>
            <a:ext cx="5181600" cy="1046440"/>
          </a:xfrm>
          <a:prstGeom prst="rect">
            <a:avLst/>
          </a:prstGeom>
          <a:noFill/>
        </p:spPr>
        <p:txBody>
          <a:bodyPr wrap="square" rtlCol="0">
            <a:spAutoFit/>
          </a:bodyPr>
          <a:lstStyle/>
          <a:p>
            <a:r>
              <a:rPr lang="en-US" sz="4400" b="1" dirty="0">
                <a:solidFill>
                  <a:schemeClr val="accent1"/>
                </a:solidFill>
                <a:latin typeface="Adobe Devanagari"/>
              </a:rPr>
              <a:t>ML Process So Far…</a:t>
            </a:r>
            <a:endParaRPr lang="en-GB" sz="4400" b="1" dirty="0">
              <a:solidFill>
                <a:schemeClr val="accent1"/>
              </a:solidFill>
              <a:latin typeface="Adobe Devanagari"/>
            </a:endParaRPr>
          </a:p>
          <a:p>
            <a:endParaRPr lang="en-GB" dirty="0"/>
          </a:p>
        </p:txBody>
      </p:sp>
      <p:pic>
        <p:nvPicPr>
          <p:cNvPr id="4" name="Picture 3" descr="A screenshot of a computer&#10;&#10;Description automatically generated">
            <a:extLst>
              <a:ext uri="{FF2B5EF4-FFF2-40B4-BE49-F238E27FC236}">
                <a16:creationId xmlns:a16="http://schemas.microsoft.com/office/drawing/2014/main" id="{A411278D-8771-B4D4-A55E-984BFEBA1A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1500" y="1198840"/>
            <a:ext cx="11049000" cy="4820960"/>
          </a:xfrm>
          <a:prstGeom prst="rect">
            <a:avLst/>
          </a:prstGeom>
        </p:spPr>
      </p:pic>
    </p:spTree>
    <p:extLst>
      <p:ext uri="{BB962C8B-B14F-4D97-AF65-F5344CB8AC3E}">
        <p14:creationId xmlns:p14="http://schemas.microsoft.com/office/powerpoint/2010/main" val="39468087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3FE3506-DDBC-9640-C40F-58B563FC0A4D}"/>
              </a:ext>
            </a:extLst>
          </p:cNvPr>
          <p:cNvSpPr>
            <a:spLocks noGrp="1"/>
          </p:cNvSpPr>
          <p:nvPr>
            <p:ph type="title"/>
          </p:nvPr>
        </p:nvSpPr>
        <p:spPr/>
        <p:txBody>
          <a:bodyPr>
            <a:noAutofit/>
          </a:bodyPr>
          <a:lstStyle/>
          <a:p>
            <a:pPr algn="l"/>
            <a:r>
              <a:rPr lang="en-US" sz="4800" b="1" dirty="0">
                <a:solidFill>
                  <a:schemeClr val="accent2">
                    <a:lumMod val="75000"/>
                  </a:schemeClr>
                </a:solidFill>
              </a:rPr>
              <a:t>Hello! Our members are</a:t>
            </a:r>
          </a:p>
        </p:txBody>
      </p:sp>
      <p:graphicFrame>
        <p:nvGraphicFramePr>
          <p:cNvPr id="5" name="Table 6">
            <a:extLst>
              <a:ext uri="{FF2B5EF4-FFF2-40B4-BE49-F238E27FC236}">
                <a16:creationId xmlns:a16="http://schemas.microsoft.com/office/drawing/2014/main" id="{C13103D7-B317-5786-6C46-1387617DFC91}"/>
              </a:ext>
            </a:extLst>
          </p:cNvPr>
          <p:cNvGraphicFramePr>
            <a:graphicFrameLocks noGrp="1"/>
          </p:cNvGraphicFramePr>
          <p:nvPr>
            <p:ph idx="1"/>
            <p:extLst>
              <p:ext uri="{D42A27DB-BD31-4B8C-83A1-F6EECF244321}">
                <p14:modId xmlns:p14="http://schemas.microsoft.com/office/powerpoint/2010/main" val="107030353"/>
              </p:ext>
            </p:extLst>
          </p:nvPr>
        </p:nvGraphicFramePr>
        <p:xfrm>
          <a:off x="677863" y="1600200"/>
          <a:ext cx="8596312" cy="2667000"/>
        </p:xfrm>
        <a:graphic>
          <a:graphicData uri="http://schemas.openxmlformats.org/drawingml/2006/table">
            <a:tbl>
              <a:tblPr firstRow="1" bandRow="1">
                <a:tableStyleId>{5C22544A-7EE6-4342-B048-85BDC9FD1C3A}</a:tableStyleId>
              </a:tblPr>
              <a:tblGrid>
                <a:gridCol w="4298156">
                  <a:extLst>
                    <a:ext uri="{9D8B030D-6E8A-4147-A177-3AD203B41FA5}">
                      <a16:colId xmlns:a16="http://schemas.microsoft.com/office/drawing/2014/main" val="3509130133"/>
                    </a:ext>
                  </a:extLst>
                </a:gridCol>
                <a:gridCol w="4298156">
                  <a:extLst>
                    <a:ext uri="{9D8B030D-6E8A-4147-A177-3AD203B41FA5}">
                      <a16:colId xmlns:a16="http://schemas.microsoft.com/office/drawing/2014/main" val="1207323695"/>
                    </a:ext>
                  </a:extLst>
                </a:gridCol>
              </a:tblGrid>
              <a:tr h="533400">
                <a:tc>
                  <a:txBody>
                    <a:bodyPr/>
                    <a:lstStyle/>
                    <a:p>
                      <a:pPr algn="ctr"/>
                      <a:r>
                        <a:rPr lang="en-GB" sz="2000" dirty="0"/>
                        <a:t>Student Name </a:t>
                      </a:r>
                    </a:p>
                  </a:txBody>
                  <a:tcPr marL="67276" marR="67276"/>
                </a:tc>
                <a:tc>
                  <a:txBody>
                    <a:bodyPr/>
                    <a:lstStyle/>
                    <a:p>
                      <a:pPr algn="ctr"/>
                      <a:r>
                        <a:rPr lang="en-GB" sz="2000" i="0" dirty="0"/>
                        <a:t>Student ID</a:t>
                      </a:r>
                    </a:p>
                  </a:txBody>
                  <a:tcPr marL="67276" marR="67276"/>
                </a:tc>
                <a:extLst>
                  <a:ext uri="{0D108BD9-81ED-4DB2-BD59-A6C34878D82A}">
                    <a16:rowId xmlns:a16="http://schemas.microsoft.com/office/drawing/2014/main" val="4230214400"/>
                  </a:ext>
                </a:extLst>
              </a:tr>
              <a:tr h="533400">
                <a:tc>
                  <a:txBody>
                    <a:bodyPr/>
                    <a:lstStyle/>
                    <a:p>
                      <a:pPr algn="ctr"/>
                      <a:r>
                        <a:rPr lang="en-GB" dirty="0"/>
                        <a:t>Samarathunga S.R.L</a:t>
                      </a:r>
                    </a:p>
                  </a:txBody>
                  <a:tcPr marL="67276" marR="67276"/>
                </a:tc>
                <a:tc>
                  <a:txBody>
                    <a:bodyPr/>
                    <a:lstStyle/>
                    <a:p>
                      <a:pPr algn="ctr"/>
                      <a:r>
                        <a:rPr lang="en-GB" dirty="0"/>
                        <a:t>IT20151942</a:t>
                      </a:r>
                    </a:p>
                  </a:txBody>
                  <a:tcPr marL="67276" marR="67276"/>
                </a:tc>
                <a:extLst>
                  <a:ext uri="{0D108BD9-81ED-4DB2-BD59-A6C34878D82A}">
                    <a16:rowId xmlns:a16="http://schemas.microsoft.com/office/drawing/2014/main" val="3080690295"/>
                  </a:ext>
                </a:extLst>
              </a:tr>
              <a:tr h="533400">
                <a:tc>
                  <a:txBody>
                    <a:bodyPr/>
                    <a:lstStyle/>
                    <a:p>
                      <a:pPr algn="ctr"/>
                      <a:r>
                        <a:rPr lang="en-GB" dirty="0"/>
                        <a:t>Weerasinghe H.P.E.N</a:t>
                      </a:r>
                    </a:p>
                  </a:txBody>
                  <a:tcPr marL="67276" marR="67276"/>
                </a:tc>
                <a:tc>
                  <a:txBody>
                    <a:bodyPr/>
                    <a:lstStyle/>
                    <a:p>
                      <a:pPr algn="ctr"/>
                      <a:r>
                        <a:rPr lang="en-GB" dirty="0"/>
                        <a:t>IT20142414</a:t>
                      </a:r>
                    </a:p>
                  </a:txBody>
                  <a:tcPr marL="67276" marR="67276"/>
                </a:tc>
                <a:extLst>
                  <a:ext uri="{0D108BD9-81ED-4DB2-BD59-A6C34878D82A}">
                    <a16:rowId xmlns:a16="http://schemas.microsoft.com/office/drawing/2014/main" val="2177902004"/>
                  </a:ext>
                </a:extLst>
              </a:tr>
              <a:tr h="533400">
                <a:tc>
                  <a:txBody>
                    <a:bodyPr/>
                    <a:lstStyle/>
                    <a:p>
                      <a:pPr algn="ctr"/>
                      <a:r>
                        <a:rPr lang="en-GB" dirty="0"/>
                        <a:t>Warnakulasuriyage K.H.A</a:t>
                      </a:r>
                    </a:p>
                  </a:txBody>
                  <a:tcPr marL="67276" marR="67276"/>
                </a:tc>
                <a:tc>
                  <a:txBody>
                    <a:bodyPr/>
                    <a:lstStyle/>
                    <a:p>
                      <a:pPr algn="ctr"/>
                      <a:r>
                        <a:rPr lang="en-GB" dirty="0"/>
                        <a:t>IT20151492</a:t>
                      </a:r>
                    </a:p>
                  </a:txBody>
                  <a:tcPr marL="67276" marR="67276"/>
                </a:tc>
                <a:extLst>
                  <a:ext uri="{0D108BD9-81ED-4DB2-BD59-A6C34878D82A}">
                    <a16:rowId xmlns:a16="http://schemas.microsoft.com/office/drawing/2014/main" val="1743626773"/>
                  </a:ext>
                </a:extLst>
              </a:tr>
              <a:tr h="533400">
                <a:tc>
                  <a:txBody>
                    <a:bodyPr/>
                    <a:lstStyle/>
                    <a:p>
                      <a:pPr algn="ctr"/>
                      <a:r>
                        <a:rPr lang="en-GB" dirty="0"/>
                        <a:t>Serasingha K.A.E.Y.D</a:t>
                      </a:r>
                    </a:p>
                  </a:txBody>
                  <a:tcPr marL="67276" marR="67276"/>
                </a:tc>
                <a:tc>
                  <a:txBody>
                    <a:bodyPr/>
                    <a:lstStyle/>
                    <a:p>
                      <a:pPr algn="ctr"/>
                      <a:r>
                        <a:rPr lang="en-GB" dirty="0"/>
                        <a:t>IT20121242</a:t>
                      </a:r>
                    </a:p>
                  </a:txBody>
                  <a:tcPr marL="67276" marR="67276"/>
                </a:tc>
                <a:extLst>
                  <a:ext uri="{0D108BD9-81ED-4DB2-BD59-A6C34878D82A}">
                    <a16:rowId xmlns:a16="http://schemas.microsoft.com/office/drawing/2014/main" val="2430073306"/>
                  </a:ext>
                </a:extLst>
              </a:tr>
            </a:tbl>
          </a:graphicData>
        </a:graphic>
      </p:graphicFrame>
      <p:pic>
        <p:nvPicPr>
          <p:cNvPr id="2" name="Picture 1" descr="A person in a suit">
            <a:extLst>
              <a:ext uri="{FF2B5EF4-FFF2-40B4-BE49-F238E27FC236}">
                <a16:creationId xmlns:a16="http://schemas.microsoft.com/office/drawing/2014/main" id="{F9FF1D1F-3085-F580-CF67-259A4FCB9B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2000" y="4419600"/>
            <a:ext cx="2133600" cy="1719264"/>
          </a:xfrm>
          <a:prstGeom prst="rect">
            <a:avLst/>
          </a:prstGeom>
        </p:spPr>
      </p:pic>
      <p:pic>
        <p:nvPicPr>
          <p:cNvPr id="3" name="Picture 2" descr="A person with a beard&#10;&#10;Description automatically generated with medium confidence">
            <a:extLst>
              <a:ext uri="{FF2B5EF4-FFF2-40B4-BE49-F238E27FC236}">
                <a16:creationId xmlns:a16="http://schemas.microsoft.com/office/drawing/2014/main" id="{A45656E7-E112-86DF-CA5B-D855F037E59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43622" y="4419600"/>
            <a:ext cx="2133600" cy="1719264"/>
          </a:xfrm>
          <a:prstGeom prst="rect">
            <a:avLst/>
          </a:prstGeom>
        </p:spPr>
      </p:pic>
      <p:pic>
        <p:nvPicPr>
          <p:cNvPr id="6" name="Picture 5">
            <a:extLst>
              <a:ext uri="{FF2B5EF4-FFF2-40B4-BE49-F238E27FC236}">
                <a16:creationId xmlns:a16="http://schemas.microsoft.com/office/drawing/2014/main" id="{A3640DE2-A1B3-942A-DC38-CA528A3CE894}"/>
              </a:ext>
            </a:extLst>
          </p:cNvPr>
          <p:cNvPicPr/>
          <p:nvPr/>
        </p:nvPicPr>
        <p:blipFill>
          <a:blip r:embed="rId4"/>
          <a:stretch/>
        </p:blipFill>
        <p:spPr>
          <a:xfrm rot="5385000">
            <a:off x="6536533" y="4212040"/>
            <a:ext cx="1714830" cy="2129943"/>
          </a:xfrm>
          <a:prstGeom prst="rect">
            <a:avLst/>
          </a:prstGeom>
          <a:ln>
            <a:noFill/>
          </a:ln>
        </p:spPr>
      </p:pic>
      <p:pic>
        <p:nvPicPr>
          <p:cNvPr id="7" name="Picture 6" descr="A person with a beard&#10;&#10;Description automatically generated with low confidence">
            <a:extLst>
              <a:ext uri="{FF2B5EF4-FFF2-40B4-BE49-F238E27FC236}">
                <a16:creationId xmlns:a16="http://schemas.microsoft.com/office/drawing/2014/main" id="{9B248D57-3BB7-CEAB-CE8A-737141CF6E07}"/>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b="22222"/>
          <a:stretch/>
        </p:blipFill>
        <p:spPr>
          <a:xfrm>
            <a:off x="9106867" y="4414957"/>
            <a:ext cx="2137406" cy="1719264"/>
          </a:xfrm>
          <a:prstGeom prst="rect">
            <a:avLst/>
          </a:prstGeom>
        </p:spPr>
      </p:pic>
    </p:spTree>
    <p:extLst>
      <p:ext uri="{BB962C8B-B14F-4D97-AF65-F5344CB8AC3E}">
        <p14:creationId xmlns:p14="http://schemas.microsoft.com/office/powerpoint/2010/main" val="2364851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6F25A2-0ABA-476F-93A9-CAE8E1CC4A08}"/>
              </a:ext>
            </a:extLst>
          </p:cNvPr>
          <p:cNvSpPr>
            <a:spLocks noGrp="1"/>
          </p:cNvSpPr>
          <p:nvPr>
            <p:ph type="title"/>
          </p:nvPr>
        </p:nvSpPr>
        <p:spPr>
          <a:xfrm>
            <a:off x="533400" y="304800"/>
            <a:ext cx="8596668" cy="1320800"/>
          </a:xfrm>
        </p:spPr>
        <p:txBody>
          <a:bodyPr anchor="ctr">
            <a:normAutofit/>
          </a:bodyPr>
          <a:lstStyle/>
          <a:p>
            <a:r>
              <a:rPr lang="en-US" b="1" cap="none" dirty="0">
                <a:solidFill>
                  <a:schemeClr val="accent2">
                    <a:lumMod val="60000"/>
                    <a:lumOff val="40000"/>
                  </a:schemeClr>
                </a:solidFill>
              </a:rPr>
              <a:t>RESEARCH GAP</a:t>
            </a:r>
            <a:endParaRPr lang="en-US" b="1" dirty="0">
              <a:solidFill>
                <a:schemeClr val="accent2">
                  <a:lumMod val="60000"/>
                  <a:lumOff val="40000"/>
                </a:schemeClr>
              </a:solidFill>
            </a:endParaRPr>
          </a:p>
        </p:txBody>
      </p:sp>
      <p:sp>
        <p:nvSpPr>
          <p:cNvPr id="3" name="Rectangle 2">
            <a:extLst>
              <a:ext uri="{FF2B5EF4-FFF2-40B4-BE49-F238E27FC236}">
                <a16:creationId xmlns:a16="http://schemas.microsoft.com/office/drawing/2014/main" id="{D6ACED0E-D141-FFD3-2A3C-2A83325B9E3F}"/>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IT20151942</a:t>
            </a:r>
            <a:r>
              <a:rPr lang="en-US" sz="1800" dirty="0">
                <a:solidFill>
                  <a:schemeClr val="tx1"/>
                </a:solidFill>
              </a:rPr>
              <a:t> |   &lt;</a:t>
            </a:r>
            <a:r>
              <a:rPr lang="en-US" sz="1800" b="1" dirty="0">
                <a:solidFill>
                  <a:schemeClr val="tx1"/>
                </a:solidFill>
              </a:rPr>
              <a:t>&lt;</a:t>
            </a:r>
            <a:r>
              <a:rPr lang="en-US" b="1" dirty="0">
                <a:solidFill>
                  <a:schemeClr val="tx1"/>
                </a:solidFill>
              </a:rPr>
              <a:t> </a:t>
            </a:r>
            <a:r>
              <a:rPr lang="en-US" sz="1400" b="1" dirty="0">
                <a:solidFill>
                  <a:schemeClr val="tx1"/>
                </a:solidFill>
              </a:rPr>
              <a:t>Samarathunga S.R.L.</a:t>
            </a:r>
            <a:r>
              <a:rPr lang="en-US" b="1" dirty="0">
                <a:solidFill>
                  <a:schemeClr val="tx1"/>
                </a:solidFill>
              </a:rPr>
              <a:t>&gt;&gt; </a:t>
            </a:r>
            <a:r>
              <a:rPr lang="en-US" sz="1800" b="1" dirty="0">
                <a:solidFill>
                  <a:schemeClr val="tx1"/>
                </a:solidFill>
              </a:rPr>
              <a:t>&gt;&gt;   </a:t>
            </a:r>
            <a:r>
              <a:rPr lang="en-US" sz="1800" dirty="0">
                <a:solidFill>
                  <a:schemeClr val="tx1"/>
                </a:solidFill>
              </a:rPr>
              <a:t>|   </a:t>
            </a:r>
            <a:r>
              <a:rPr lang="en-US" sz="1800" b="0" dirty="0">
                <a:solidFill>
                  <a:schemeClr val="tx1"/>
                </a:solidFill>
              </a:rPr>
              <a:t>&lt;&lt;TPM-23-365&gt;&gt;</a:t>
            </a:r>
          </a:p>
        </p:txBody>
      </p:sp>
      <p:graphicFrame>
        <p:nvGraphicFramePr>
          <p:cNvPr id="4" name="Table 4">
            <a:extLst>
              <a:ext uri="{FF2B5EF4-FFF2-40B4-BE49-F238E27FC236}">
                <a16:creationId xmlns:a16="http://schemas.microsoft.com/office/drawing/2014/main" id="{C1AC65E0-78B1-84FE-982D-B2975AE0D9E0}"/>
              </a:ext>
            </a:extLst>
          </p:cNvPr>
          <p:cNvGraphicFramePr>
            <a:graphicFrameLocks noGrp="1"/>
          </p:cNvGraphicFramePr>
          <p:nvPr>
            <p:extLst>
              <p:ext uri="{D42A27DB-BD31-4B8C-83A1-F6EECF244321}">
                <p14:modId xmlns:p14="http://schemas.microsoft.com/office/powerpoint/2010/main" val="3697688932"/>
              </p:ext>
            </p:extLst>
          </p:nvPr>
        </p:nvGraphicFramePr>
        <p:xfrm>
          <a:off x="1312411" y="1981200"/>
          <a:ext cx="8128000" cy="313436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1908290332"/>
                    </a:ext>
                  </a:extLst>
                </a:gridCol>
                <a:gridCol w="2032000">
                  <a:extLst>
                    <a:ext uri="{9D8B030D-6E8A-4147-A177-3AD203B41FA5}">
                      <a16:colId xmlns:a16="http://schemas.microsoft.com/office/drawing/2014/main" val="497679477"/>
                    </a:ext>
                  </a:extLst>
                </a:gridCol>
                <a:gridCol w="2032000">
                  <a:extLst>
                    <a:ext uri="{9D8B030D-6E8A-4147-A177-3AD203B41FA5}">
                      <a16:colId xmlns:a16="http://schemas.microsoft.com/office/drawing/2014/main" val="927239553"/>
                    </a:ext>
                  </a:extLst>
                </a:gridCol>
                <a:gridCol w="2032000">
                  <a:extLst>
                    <a:ext uri="{9D8B030D-6E8A-4147-A177-3AD203B41FA5}">
                      <a16:colId xmlns:a16="http://schemas.microsoft.com/office/drawing/2014/main" val="1770197975"/>
                    </a:ext>
                  </a:extLst>
                </a:gridCol>
              </a:tblGrid>
              <a:tr h="370840">
                <a:tc>
                  <a:txBody>
                    <a:bodyPr/>
                    <a:lstStyle/>
                    <a:p>
                      <a:r>
                        <a:rPr lang="en-GB" sz="1800" b="1" i="0" kern="1200" dirty="0">
                          <a:solidFill>
                            <a:schemeClr val="lt1"/>
                          </a:solidFill>
                          <a:effectLst/>
                          <a:latin typeface="+mn-lt"/>
                          <a:ea typeface="+mn-ea"/>
                          <a:cs typeface="+mn-cs"/>
                        </a:rPr>
                        <a:t>Mobile App</a:t>
                      </a:r>
                      <a:endParaRPr lang="en-GB" dirty="0"/>
                    </a:p>
                  </a:txBody>
                  <a:tcPr/>
                </a:tc>
                <a:tc>
                  <a:txBody>
                    <a:bodyPr/>
                    <a:lstStyle/>
                    <a:p>
                      <a:r>
                        <a:rPr lang="en-US" sz="1800" b="1" i="0" kern="1200" dirty="0">
                          <a:solidFill>
                            <a:schemeClr val="lt1"/>
                          </a:solidFill>
                          <a:effectLst/>
                          <a:latin typeface="+mn-lt"/>
                          <a:ea typeface="+mn-ea"/>
                          <a:cs typeface="+mn-cs"/>
                        </a:rPr>
                        <a:t>Related to Identifying Emotional State</a:t>
                      </a:r>
                      <a:endParaRPr lang="en-GB" dirty="0"/>
                    </a:p>
                  </a:txBody>
                  <a:tcPr/>
                </a:tc>
                <a:tc>
                  <a:txBody>
                    <a:bodyPr/>
                    <a:lstStyle/>
                    <a:p>
                      <a:r>
                        <a:rPr lang="en-US" sz="1800" b="1" i="0" kern="1200" dirty="0">
                          <a:solidFill>
                            <a:schemeClr val="lt1"/>
                          </a:solidFill>
                          <a:effectLst/>
                          <a:latin typeface="+mn-lt"/>
                          <a:ea typeface="+mn-ea"/>
                          <a:cs typeface="+mn-cs"/>
                        </a:rPr>
                        <a:t>Related to Suggesting Audio Clips</a:t>
                      </a:r>
                      <a:endParaRPr lang="en-GB" dirty="0"/>
                    </a:p>
                  </a:txBody>
                  <a:tcPr/>
                </a:tc>
                <a:tc>
                  <a:txBody>
                    <a:bodyPr/>
                    <a:lstStyle/>
                    <a:p>
                      <a:r>
                        <a:rPr lang="en-US" sz="1800" b="1" i="0" kern="1200" dirty="0">
                          <a:solidFill>
                            <a:schemeClr val="lt1"/>
                          </a:solidFill>
                          <a:effectLst/>
                          <a:latin typeface="+mn-lt"/>
                          <a:ea typeface="+mn-ea"/>
                          <a:cs typeface="+mn-cs"/>
                        </a:rPr>
                        <a:t>Related to Suggesting Video Clips</a:t>
                      </a:r>
                      <a:endParaRPr lang="en-GB" dirty="0"/>
                    </a:p>
                  </a:txBody>
                  <a:tcPr/>
                </a:tc>
                <a:extLst>
                  <a:ext uri="{0D108BD9-81ED-4DB2-BD59-A6C34878D82A}">
                    <a16:rowId xmlns:a16="http://schemas.microsoft.com/office/drawing/2014/main" val="957417933"/>
                  </a:ext>
                </a:extLst>
              </a:tr>
              <a:tr h="370840">
                <a:tc>
                  <a:txBody>
                    <a:bodyPr/>
                    <a:lstStyle/>
                    <a:p>
                      <a:pPr algn="l"/>
                      <a:r>
                        <a:rPr lang="en-GB" dirty="0"/>
                        <a:t>Proposal App</a:t>
                      </a:r>
                    </a:p>
                  </a:txBody>
                  <a:tcPr/>
                </a:tc>
                <a:tc>
                  <a:txBody>
                    <a:bodyPr/>
                    <a:lstStyle/>
                    <a:p>
                      <a:pPr algn="ctr"/>
                      <a:r>
                        <a:rPr lang="en-GB" dirty="0"/>
                        <a:t>YES</a:t>
                      </a:r>
                    </a:p>
                  </a:txBody>
                  <a:tcPr/>
                </a:tc>
                <a:tc>
                  <a:txBody>
                    <a:bodyPr/>
                    <a:lstStyle/>
                    <a:p>
                      <a:pPr algn="ctr"/>
                      <a:r>
                        <a:rPr lang="en-GB" dirty="0"/>
                        <a:t>YES</a:t>
                      </a:r>
                    </a:p>
                  </a:txBody>
                  <a:tcPr/>
                </a:tc>
                <a:tc>
                  <a:txBody>
                    <a:bodyPr/>
                    <a:lstStyle/>
                    <a:p>
                      <a:pPr algn="ctr"/>
                      <a:r>
                        <a:rPr lang="en-GB" dirty="0"/>
                        <a:t>YES</a:t>
                      </a:r>
                    </a:p>
                  </a:txBody>
                  <a:tcPr/>
                </a:tc>
                <a:extLst>
                  <a:ext uri="{0D108BD9-81ED-4DB2-BD59-A6C34878D82A}">
                    <a16:rowId xmlns:a16="http://schemas.microsoft.com/office/drawing/2014/main" val="1231106088"/>
                  </a:ext>
                </a:extLst>
              </a:tr>
              <a:tr h="370840">
                <a:tc>
                  <a:txBody>
                    <a:bodyPr/>
                    <a:lstStyle/>
                    <a:p>
                      <a:pPr algn="l"/>
                      <a:r>
                        <a:rPr lang="en-GB" sz="1800" b="0" i="0" kern="1200" dirty="0">
                          <a:solidFill>
                            <a:schemeClr val="dk1"/>
                          </a:solidFill>
                          <a:effectLst/>
                          <a:latin typeface="+mn-lt"/>
                          <a:ea typeface="+mn-ea"/>
                          <a:cs typeface="+mn-cs"/>
                        </a:rPr>
                        <a:t>EmoReact</a:t>
                      </a:r>
                      <a:endParaRPr lang="en-GB" dirty="0"/>
                    </a:p>
                  </a:txBody>
                  <a:tcPr/>
                </a:tc>
                <a:tc>
                  <a:txBody>
                    <a:bodyPr/>
                    <a:lstStyle/>
                    <a:p>
                      <a:pPr algn="ctr"/>
                      <a:r>
                        <a:rPr lang="en-GB" dirty="0"/>
                        <a:t>YES</a:t>
                      </a:r>
                    </a:p>
                  </a:txBody>
                  <a:tcPr/>
                </a:tc>
                <a:tc>
                  <a:txBody>
                    <a:bodyPr/>
                    <a:lstStyle/>
                    <a:p>
                      <a:pPr algn="ctr"/>
                      <a:r>
                        <a:rPr lang="en-GB" dirty="0"/>
                        <a:t>NO</a:t>
                      </a:r>
                    </a:p>
                  </a:txBody>
                  <a:tcPr/>
                </a:tc>
                <a:tc>
                  <a:txBody>
                    <a:bodyPr/>
                    <a:lstStyle/>
                    <a:p>
                      <a:pPr algn="ctr"/>
                      <a:r>
                        <a:rPr lang="en-GB" dirty="0"/>
                        <a:t>NO</a:t>
                      </a:r>
                    </a:p>
                  </a:txBody>
                  <a:tcPr/>
                </a:tc>
                <a:extLst>
                  <a:ext uri="{0D108BD9-81ED-4DB2-BD59-A6C34878D82A}">
                    <a16:rowId xmlns:a16="http://schemas.microsoft.com/office/drawing/2014/main" val="2187961089"/>
                  </a:ext>
                </a:extLst>
              </a:tr>
              <a:tr h="370840">
                <a:tc>
                  <a:txBody>
                    <a:bodyPr/>
                    <a:lstStyle/>
                    <a:p>
                      <a:pPr algn="l"/>
                      <a:r>
                        <a:rPr lang="en-GB" sz="1800" b="0" i="0" kern="1200" dirty="0">
                          <a:solidFill>
                            <a:schemeClr val="dk1"/>
                          </a:solidFill>
                          <a:effectLst/>
                          <a:latin typeface="+mn-lt"/>
                          <a:ea typeface="+mn-ea"/>
                          <a:cs typeface="+mn-cs"/>
                        </a:rPr>
                        <a:t>EmoVu</a:t>
                      </a:r>
                      <a:endParaRPr lang="en-GB" dirty="0"/>
                    </a:p>
                  </a:txBody>
                  <a:tcPr/>
                </a:tc>
                <a:tc>
                  <a:txBody>
                    <a:bodyPr/>
                    <a:lstStyle/>
                    <a:p>
                      <a:pPr algn="ctr"/>
                      <a:r>
                        <a:rPr lang="en-GB" dirty="0"/>
                        <a:t>YES</a:t>
                      </a:r>
                    </a:p>
                  </a:txBody>
                  <a:tcPr/>
                </a:tc>
                <a:tc>
                  <a:txBody>
                    <a:bodyPr/>
                    <a:lstStyle/>
                    <a:p>
                      <a:pPr algn="ctr"/>
                      <a:r>
                        <a:rPr lang="en-GB" dirty="0"/>
                        <a:t>NO</a:t>
                      </a:r>
                    </a:p>
                  </a:txBody>
                  <a:tcPr/>
                </a:tc>
                <a:tc>
                  <a:txBody>
                    <a:bodyPr/>
                    <a:lstStyle/>
                    <a:p>
                      <a:pPr algn="ctr"/>
                      <a:r>
                        <a:rPr lang="en-GB" dirty="0"/>
                        <a:t>NO</a:t>
                      </a:r>
                    </a:p>
                  </a:txBody>
                  <a:tcPr/>
                </a:tc>
                <a:extLst>
                  <a:ext uri="{0D108BD9-81ED-4DB2-BD59-A6C34878D82A}">
                    <a16:rowId xmlns:a16="http://schemas.microsoft.com/office/drawing/2014/main" val="1888125781"/>
                  </a:ext>
                </a:extLst>
              </a:tr>
              <a:tr h="370840">
                <a:tc>
                  <a:txBody>
                    <a:bodyPr/>
                    <a:lstStyle/>
                    <a:p>
                      <a:pPr algn="l"/>
                      <a:r>
                        <a:rPr lang="en-GB" sz="1800" b="0" i="0" kern="1200" dirty="0">
                          <a:solidFill>
                            <a:schemeClr val="dk1"/>
                          </a:solidFill>
                          <a:effectLst/>
                          <a:latin typeface="+mn-lt"/>
                          <a:ea typeface="+mn-ea"/>
                          <a:cs typeface="+mn-cs"/>
                        </a:rPr>
                        <a:t>Feel</a:t>
                      </a:r>
                      <a:endParaRPr lang="en-GB" dirty="0"/>
                    </a:p>
                  </a:txBody>
                  <a:tcPr/>
                </a:tc>
                <a:tc>
                  <a:txBody>
                    <a:bodyPr/>
                    <a:lstStyle/>
                    <a:p>
                      <a:pPr algn="ctr"/>
                      <a:r>
                        <a:rPr lang="en-GB" dirty="0"/>
                        <a:t>NO</a:t>
                      </a:r>
                    </a:p>
                  </a:txBody>
                  <a:tcPr/>
                </a:tc>
                <a:tc>
                  <a:txBody>
                    <a:bodyPr/>
                    <a:lstStyle/>
                    <a:p>
                      <a:pPr algn="ctr"/>
                      <a:r>
                        <a:rPr lang="en-GB" dirty="0"/>
                        <a:t>YES</a:t>
                      </a:r>
                    </a:p>
                  </a:txBody>
                  <a:tcPr/>
                </a:tc>
                <a:tc>
                  <a:txBody>
                    <a:bodyPr/>
                    <a:lstStyle/>
                    <a:p>
                      <a:pPr algn="ctr"/>
                      <a:r>
                        <a:rPr lang="en-GB" dirty="0"/>
                        <a:t>YES</a:t>
                      </a:r>
                    </a:p>
                  </a:txBody>
                  <a:tcPr/>
                </a:tc>
                <a:extLst>
                  <a:ext uri="{0D108BD9-81ED-4DB2-BD59-A6C34878D82A}">
                    <a16:rowId xmlns:a16="http://schemas.microsoft.com/office/drawing/2014/main" val="820281496"/>
                  </a:ext>
                </a:extLst>
              </a:tr>
              <a:tr h="370840">
                <a:tc>
                  <a:txBody>
                    <a:bodyPr/>
                    <a:lstStyle/>
                    <a:p>
                      <a:pPr algn="l"/>
                      <a:r>
                        <a:rPr lang="en-GB" sz="1800" b="0" i="0" kern="1200" dirty="0">
                          <a:solidFill>
                            <a:schemeClr val="dk1"/>
                          </a:solidFill>
                          <a:effectLst/>
                          <a:latin typeface="+mn-lt"/>
                          <a:ea typeface="+mn-ea"/>
                          <a:cs typeface="+mn-cs"/>
                        </a:rPr>
                        <a:t>Moodfit</a:t>
                      </a:r>
                      <a:endParaRPr lang="en-GB" dirty="0"/>
                    </a:p>
                  </a:txBody>
                  <a:tcPr/>
                </a:tc>
                <a:tc>
                  <a:txBody>
                    <a:bodyPr/>
                    <a:lstStyle/>
                    <a:p>
                      <a:pPr algn="ctr"/>
                      <a:r>
                        <a:rPr lang="en-GB" dirty="0"/>
                        <a:t>NO</a:t>
                      </a:r>
                    </a:p>
                  </a:txBody>
                  <a:tcPr/>
                </a:tc>
                <a:tc>
                  <a:txBody>
                    <a:bodyPr/>
                    <a:lstStyle/>
                    <a:p>
                      <a:pPr algn="ctr"/>
                      <a:r>
                        <a:rPr lang="en-GB" dirty="0"/>
                        <a:t>YES</a:t>
                      </a:r>
                    </a:p>
                  </a:txBody>
                  <a:tcPr/>
                </a:tc>
                <a:tc>
                  <a:txBody>
                    <a:bodyPr/>
                    <a:lstStyle/>
                    <a:p>
                      <a:pPr algn="ctr"/>
                      <a:r>
                        <a:rPr lang="en-GB" dirty="0"/>
                        <a:t>YES</a:t>
                      </a:r>
                    </a:p>
                  </a:txBody>
                  <a:tcPr/>
                </a:tc>
                <a:extLst>
                  <a:ext uri="{0D108BD9-81ED-4DB2-BD59-A6C34878D82A}">
                    <a16:rowId xmlns:a16="http://schemas.microsoft.com/office/drawing/2014/main" val="1802861203"/>
                  </a:ext>
                </a:extLst>
              </a:tr>
              <a:tr h="0">
                <a:tc>
                  <a:txBody>
                    <a:bodyPr/>
                    <a:lstStyle/>
                    <a:p>
                      <a:pPr algn="l"/>
                      <a:r>
                        <a:rPr lang="en-GB" sz="1800" b="0" i="0" kern="1200" dirty="0">
                          <a:solidFill>
                            <a:schemeClr val="dk1"/>
                          </a:solidFill>
                          <a:effectLst/>
                          <a:latin typeface="+mn-lt"/>
                          <a:ea typeface="+mn-ea"/>
                          <a:cs typeface="+mn-cs"/>
                        </a:rPr>
                        <a:t>Affectiva</a:t>
                      </a:r>
                      <a:endParaRPr lang="en-GB" dirty="0"/>
                    </a:p>
                  </a:txBody>
                  <a:tcPr/>
                </a:tc>
                <a:tc>
                  <a:txBody>
                    <a:bodyPr/>
                    <a:lstStyle/>
                    <a:p>
                      <a:pPr algn="ctr"/>
                      <a:r>
                        <a:rPr lang="en-GB" dirty="0"/>
                        <a:t>YES</a:t>
                      </a:r>
                    </a:p>
                  </a:txBody>
                  <a:tcPr/>
                </a:tc>
                <a:tc>
                  <a:txBody>
                    <a:bodyPr/>
                    <a:lstStyle/>
                    <a:p>
                      <a:pPr algn="ctr"/>
                      <a:r>
                        <a:rPr lang="en-GB" dirty="0"/>
                        <a:t>NO</a:t>
                      </a:r>
                    </a:p>
                  </a:txBody>
                  <a:tcPr/>
                </a:tc>
                <a:tc>
                  <a:txBody>
                    <a:bodyPr/>
                    <a:lstStyle/>
                    <a:p>
                      <a:pPr algn="ctr"/>
                      <a:r>
                        <a:rPr lang="en-GB" dirty="0"/>
                        <a:t>NO</a:t>
                      </a:r>
                    </a:p>
                  </a:txBody>
                  <a:tcPr/>
                </a:tc>
                <a:extLst>
                  <a:ext uri="{0D108BD9-81ED-4DB2-BD59-A6C34878D82A}">
                    <a16:rowId xmlns:a16="http://schemas.microsoft.com/office/drawing/2014/main" val="109892016"/>
                  </a:ext>
                </a:extLst>
              </a:tr>
            </a:tbl>
          </a:graphicData>
        </a:graphic>
      </p:graphicFrame>
    </p:spTree>
    <p:extLst>
      <p:ext uri="{BB962C8B-B14F-4D97-AF65-F5344CB8AC3E}">
        <p14:creationId xmlns:p14="http://schemas.microsoft.com/office/powerpoint/2010/main" val="32502148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9E7149-7C0D-FBCC-FF05-460D2B7358E5}"/>
              </a:ext>
            </a:extLst>
          </p:cNvPr>
          <p:cNvSpPr>
            <a:spLocks noGrp="1"/>
          </p:cNvSpPr>
          <p:nvPr>
            <p:ph type="title"/>
          </p:nvPr>
        </p:nvSpPr>
        <p:spPr>
          <a:xfrm>
            <a:off x="609600" y="-30876"/>
            <a:ext cx="8596668" cy="1108244"/>
          </a:xfrm>
        </p:spPr>
        <p:txBody>
          <a:bodyPr vert="horz" lIns="91440" tIns="45720" rIns="91440" bIns="45720" rtlCol="0" anchor="ctr">
            <a:normAutofit/>
          </a:bodyPr>
          <a:lstStyle/>
          <a:p>
            <a:r>
              <a:rPr lang="en-US" b="1" kern="1200" dirty="0">
                <a:solidFill>
                  <a:schemeClr val="accent2">
                    <a:lumMod val="60000"/>
                    <a:lumOff val="40000"/>
                  </a:schemeClr>
                </a:solidFill>
                <a:latin typeface="Adobe Devanagari" pitchFamily="18" charset="0"/>
                <a:ea typeface="+mj-ea"/>
                <a:cs typeface="Adobe Devanagari" pitchFamily="18" charset="0"/>
              </a:rPr>
              <a:t>Requirements</a:t>
            </a:r>
          </a:p>
        </p:txBody>
      </p:sp>
      <p:pic>
        <p:nvPicPr>
          <p:cNvPr id="6" name="Picture 5" descr="Diagram&#10;&#10;Description automatically generated with low confidence">
            <a:extLst>
              <a:ext uri="{FF2B5EF4-FFF2-40B4-BE49-F238E27FC236}">
                <a16:creationId xmlns:a16="http://schemas.microsoft.com/office/drawing/2014/main" id="{4AC07A52-05D1-0D33-CE19-059E310F4A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 y="4572000"/>
            <a:ext cx="10134600" cy="1656476"/>
          </a:xfrm>
          <a:prstGeom prst="rect">
            <a:avLst/>
          </a:prstGeom>
          <a:noFill/>
        </p:spPr>
      </p:pic>
      <p:sp>
        <p:nvSpPr>
          <p:cNvPr id="4" name="TextBox 3">
            <a:extLst>
              <a:ext uri="{FF2B5EF4-FFF2-40B4-BE49-F238E27FC236}">
                <a16:creationId xmlns:a16="http://schemas.microsoft.com/office/drawing/2014/main" id="{4EED1CEE-7210-1413-C0C1-E9C5F858BEAB}"/>
              </a:ext>
            </a:extLst>
          </p:cNvPr>
          <p:cNvSpPr txBox="1"/>
          <p:nvPr/>
        </p:nvSpPr>
        <p:spPr>
          <a:xfrm>
            <a:off x="304800" y="1077368"/>
            <a:ext cx="8282517" cy="3494632"/>
          </a:xfrm>
          <a:prstGeom prst="rect">
            <a:avLst/>
          </a:prstGeom>
        </p:spPr>
        <p:txBody>
          <a:bodyPr vert="horz" lIns="91440" tIns="45720" rIns="91440" bIns="45720" rtlCol="0">
            <a:normAutofit/>
          </a:bodyPr>
          <a:lstStyle/>
          <a:p>
            <a:pPr>
              <a:spcBef>
                <a:spcPct val="20000"/>
              </a:spcBef>
            </a:pPr>
            <a:r>
              <a:rPr lang="en-US" sz="2400" dirty="0"/>
              <a:t>System</a:t>
            </a:r>
          </a:p>
          <a:p>
            <a:pPr>
              <a:spcBef>
                <a:spcPct val="20000"/>
              </a:spcBef>
            </a:pPr>
            <a:endParaRPr lang="en-US" sz="2400" dirty="0"/>
          </a:p>
          <a:p>
            <a:pPr>
              <a:spcBef>
                <a:spcPct val="20000"/>
              </a:spcBef>
            </a:pPr>
            <a:r>
              <a:rPr lang="en-US" sz="2400" dirty="0"/>
              <a:t>16GB Ram , Core i7 10 Generation , good GPU , 512GB SSD </a:t>
            </a:r>
          </a:p>
          <a:p>
            <a:pPr>
              <a:spcBef>
                <a:spcPct val="20000"/>
              </a:spcBef>
            </a:pPr>
            <a:endParaRPr lang="en-US" sz="2400" dirty="0"/>
          </a:p>
          <a:p>
            <a:pPr>
              <a:spcBef>
                <a:spcPct val="20000"/>
              </a:spcBef>
            </a:pPr>
            <a:r>
              <a:rPr lang="en-US" sz="2400" dirty="0"/>
              <a:t>Personal</a:t>
            </a:r>
          </a:p>
          <a:p>
            <a:pPr>
              <a:spcBef>
                <a:spcPct val="20000"/>
              </a:spcBef>
            </a:pPr>
            <a:endParaRPr lang="en-US" sz="2400" dirty="0"/>
          </a:p>
          <a:p>
            <a:pPr>
              <a:spcBef>
                <a:spcPct val="20000"/>
              </a:spcBef>
            </a:pPr>
            <a:r>
              <a:rPr lang="en-US" sz="2400" dirty="0"/>
              <a:t>Image processing skills , Machine learning , AI </a:t>
            </a:r>
          </a:p>
          <a:p>
            <a:pPr>
              <a:spcBef>
                <a:spcPct val="20000"/>
              </a:spcBef>
            </a:pPr>
            <a:endParaRPr lang="en-US" sz="2400" dirty="0"/>
          </a:p>
          <a:p>
            <a:pPr>
              <a:spcBef>
                <a:spcPct val="20000"/>
              </a:spcBef>
            </a:pPr>
            <a:endParaRPr lang="en-US" sz="2400" dirty="0"/>
          </a:p>
        </p:txBody>
      </p:sp>
      <p:sp>
        <p:nvSpPr>
          <p:cNvPr id="8" name="Rectangle 7">
            <a:extLst>
              <a:ext uri="{FF2B5EF4-FFF2-40B4-BE49-F238E27FC236}">
                <a16:creationId xmlns:a16="http://schemas.microsoft.com/office/drawing/2014/main" id="{3CBCE212-E51E-795E-4C76-3491B06D5AE0}"/>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IT20151942</a:t>
            </a:r>
            <a:r>
              <a:rPr lang="en-US" sz="1800" dirty="0">
                <a:solidFill>
                  <a:schemeClr val="tx1"/>
                </a:solidFill>
              </a:rPr>
              <a:t> |   &lt;</a:t>
            </a:r>
            <a:r>
              <a:rPr lang="en-US" sz="1800" b="1" dirty="0">
                <a:solidFill>
                  <a:schemeClr val="tx1"/>
                </a:solidFill>
              </a:rPr>
              <a:t>&lt;</a:t>
            </a:r>
            <a:r>
              <a:rPr lang="en-US" b="1" dirty="0">
                <a:solidFill>
                  <a:schemeClr val="tx1"/>
                </a:solidFill>
              </a:rPr>
              <a:t> </a:t>
            </a:r>
            <a:r>
              <a:rPr lang="en-US" sz="1400" b="1" dirty="0">
                <a:solidFill>
                  <a:schemeClr val="tx1"/>
                </a:solidFill>
              </a:rPr>
              <a:t>Samarathunga S.R.L.</a:t>
            </a:r>
            <a:r>
              <a:rPr lang="en-US" b="1" dirty="0">
                <a:solidFill>
                  <a:schemeClr val="tx1"/>
                </a:solidFill>
              </a:rPr>
              <a:t>&gt;&gt; </a:t>
            </a:r>
            <a:r>
              <a:rPr lang="en-US" sz="1800" b="1" dirty="0">
                <a:solidFill>
                  <a:schemeClr val="tx1"/>
                </a:solidFill>
              </a:rPr>
              <a:t>&gt;&gt;   </a:t>
            </a:r>
            <a:r>
              <a:rPr lang="en-US" sz="1800" dirty="0">
                <a:solidFill>
                  <a:schemeClr val="tx1"/>
                </a:solidFill>
              </a:rPr>
              <a:t>|   </a:t>
            </a:r>
            <a:r>
              <a:rPr lang="en-US" sz="1800" b="0" dirty="0">
                <a:solidFill>
                  <a:schemeClr val="tx1"/>
                </a:solidFill>
              </a:rPr>
              <a:t>&lt;&lt;TPM-23-365&gt;&gt;</a:t>
            </a:r>
          </a:p>
        </p:txBody>
      </p:sp>
    </p:spTree>
    <p:extLst>
      <p:ext uri="{BB962C8B-B14F-4D97-AF65-F5344CB8AC3E}">
        <p14:creationId xmlns:p14="http://schemas.microsoft.com/office/powerpoint/2010/main" val="33500761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ormAutofit/>
          </a:bodyPr>
          <a:lstStyle/>
          <a:p>
            <a:r>
              <a:rPr lang="en-US" b="1" dirty="0">
                <a:solidFill>
                  <a:schemeClr val="accent2">
                    <a:lumMod val="60000"/>
                    <a:lumOff val="40000"/>
                  </a:schemeClr>
                </a:solidFill>
              </a:rPr>
              <a:t>WBS Diagram</a:t>
            </a:r>
          </a:p>
        </p:txBody>
      </p:sp>
      <p:pic>
        <p:nvPicPr>
          <p:cNvPr id="9" name="Picture 8" descr="Diagram">
            <a:extLst>
              <a:ext uri="{FF2B5EF4-FFF2-40B4-BE49-F238E27FC236}">
                <a16:creationId xmlns:a16="http://schemas.microsoft.com/office/drawing/2014/main" id="{48A91527-E309-9402-1424-B2F805C3C4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 y="1752600"/>
            <a:ext cx="10744199" cy="4525962"/>
          </a:xfrm>
          <a:prstGeom prst="rect">
            <a:avLst/>
          </a:prstGeom>
          <a:noFill/>
        </p:spPr>
      </p:pic>
      <p:sp>
        <p:nvSpPr>
          <p:cNvPr id="10" name="Rectangle 9">
            <a:extLst>
              <a:ext uri="{FF2B5EF4-FFF2-40B4-BE49-F238E27FC236}">
                <a16:creationId xmlns:a16="http://schemas.microsoft.com/office/drawing/2014/main" id="{CA819F9B-09ED-98F4-F239-2E073702E8AA}"/>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IT20151942</a:t>
            </a:r>
            <a:r>
              <a:rPr lang="en-US" sz="1800" dirty="0">
                <a:solidFill>
                  <a:schemeClr val="tx1"/>
                </a:solidFill>
              </a:rPr>
              <a:t> |   &lt;</a:t>
            </a:r>
            <a:r>
              <a:rPr lang="en-US" sz="1800" b="1" dirty="0">
                <a:solidFill>
                  <a:schemeClr val="tx1"/>
                </a:solidFill>
              </a:rPr>
              <a:t>&lt;</a:t>
            </a:r>
            <a:r>
              <a:rPr lang="en-US" b="1" dirty="0">
                <a:solidFill>
                  <a:schemeClr val="tx1"/>
                </a:solidFill>
              </a:rPr>
              <a:t> </a:t>
            </a:r>
            <a:r>
              <a:rPr lang="en-US" sz="1400" b="1" dirty="0">
                <a:solidFill>
                  <a:schemeClr val="tx1"/>
                </a:solidFill>
              </a:rPr>
              <a:t>Samarathunga S.R.L.</a:t>
            </a:r>
            <a:r>
              <a:rPr lang="en-US" b="1" dirty="0">
                <a:solidFill>
                  <a:schemeClr val="tx1"/>
                </a:solidFill>
              </a:rPr>
              <a:t>&gt;&gt; </a:t>
            </a:r>
            <a:r>
              <a:rPr lang="en-US" sz="1800" b="1" dirty="0">
                <a:solidFill>
                  <a:schemeClr val="tx1"/>
                </a:solidFill>
              </a:rPr>
              <a:t>&gt;&gt;   </a:t>
            </a:r>
            <a:r>
              <a:rPr lang="en-US" sz="1800" dirty="0">
                <a:solidFill>
                  <a:schemeClr val="tx1"/>
                </a:solidFill>
              </a:rPr>
              <a:t>|   </a:t>
            </a:r>
            <a:r>
              <a:rPr lang="en-US" sz="1800" b="0" dirty="0">
                <a:solidFill>
                  <a:schemeClr val="tx1"/>
                </a:solidFill>
              </a:rPr>
              <a:t>&lt;&lt;TPM-23-365&gt;&gt;</a:t>
            </a:r>
          </a:p>
        </p:txBody>
      </p:sp>
    </p:spTree>
    <p:extLst>
      <p:ext uri="{BB962C8B-B14F-4D97-AF65-F5344CB8AC3E}">
        <p14:creationId xmlns:p14="http://schemas.microsoft.com/office/powerpoint/2010/main" val="33471934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8063" y="34926"/>
            <a:ext cx="8596668" cy="1320800"/>
          </a:xfrm>
        </p:spPr>
        <p:txBody>
          <a:bodyPr anchor="ctr">
            <a:normAutofit/>
          </a:bodyPr>
          <a:lstStyle/>
          <a:p>
            <a:r>
              <a:rPr lang="en-US" b="1" dirty="0">
                <a:solidFill>
                  <a:schemeClr val="accent2">
                    <a:lumMod val="60000"/>
                    <a:lumOff val="40000"/>
                  </a:schemeClr>
                </a:solidFill>
              </a:rPr>
              <a:t>Gantt Chart</a:t>
            </a:r>
          </a:p>
        </p:txBody>
      </p:sp>
      <p:pic>
        <p:nvPicPr>
          <p:cNvPr id="4" name="Content Placeholder 4" descr="Chart, timeline, bar chart&#10;&#10;Description automatically generated">
            <a:extLst>
              <a:ext uri="{FF2B5EF4-FFF2-40B4-BE49-F238E27FC236}">
                <a16:creationId xmlns:a16="http://schemas.microsoft.com/office/drawing/2014/main" id="{96179BBD-9C9F-40EB-B513-9927B0CB99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780" y="1355726"/>
            <a:ext cx="11644040" cy="4968874"/>
          </a:xfrm>
          <a:prstGeom prst="rect">
            <a:avLst/>
          </a:prstGeom>
          <a:noFill/>
        </p:spPr>
      </p:pic>
      <p:sp>
        <p:nvSpPr>
          <p:cNvPr id="3" name="Rectangle 2">
            <a:extLst>
              <a:ext uri="{FF2B5EF4-FFF2-40B4-BE49-F238E27FC236}">
                <a16:creationId xmlns:a16="http://schemas.microsoft.com/office/drawing/2014/main" id="{17DAB3A8-1597-E7EA-0651-7978F8F28CA5}"/>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IT20151942</a:t>
            </a:r>
            <a:r>
              <a:rPr lang="en-US" sz="1800" dirty="0">
                <a:solidFill>
                  <a:schemeClr val="tx1"/>
                </a:solidFill>
              </a:rPr>
              <a:t> |   &lt;</a:t>
            </a:r>
            <a:r>
              <a:rPr lang="en-US" sz="1800" b="1" dirty="0">
                <a:solidFill>
                  <a:schemeClr val="tx1"/>
                </a:solidFill>
              </a:rPr>
              <a:t>&lt;</a:t>
            </a:r>
            <a:r>
              <a:rPr lang="en-US" b="1" dirty="0">
                <a:solidFill>
                  <a:schemeClr val="tx1"/>
                </a:solidFill>
              </a:rPr>
              <a:t> </a:t>
            </a:r>
            <a:r>
              <a:rPr lang="en-US" sz="1400" b="1" dirty="0">
                <a:solidFill>
                  <a:schemeClr val="tx1"/>
                </a:solidFill>
              </a:rPr>
              <a:t>Samarathunga S.R.L.</a:t>
            </a:r>
            <a:r>
              <a:rPr lang="en-US" b="1" dirty="0">
                <a:solidFill>
                  <a:schemeClr val="tx1"/>
                </a:solidFill>
              </a:rPr>
              <a:t>&gt;&gt; </a:t>
            </a:r>
            <a:r>
              <a:rPr lang="en-US" sz="1800" b="1" dirty="0">
                <a:solidFill>
                  <a:schemeClr val="tx1"/>
                </a:solidFill>
              </a:rPr>
              <a:t>&gt;&gt;   </a:t>
            </a:r>
            <a:r>
              <a:rPr lang="en-US" sz="1800" dirty="0">
                <a:solidFill>
                  <a:schemeClr val="tx1"/>
                </a:solidFill>
              </a:rPr>
              <a:t>|   </a:t>
            </a:r>
            <a:r>
              <a:rPr lang="en-US" sz="1800" b="0" dirty="0">
                <a:solidFill>
                  <a:schemeClr val="tx1"/>
                </a:solidFill>
              </a:rPr>
              <a:t>&lt;&lt;TPM-23-365&gt;&gt;</a:t>
            </a:r>
          </a:p>
        </p:txBody>
      </p:sp>
    </p:spTree>
    <p:extLst>
      <p:ext uri="{BB962C8B-B14F-4D97-AF65-F5344CB8AC3E}">
        <p14:creationId xmlns:p14="http://schemas.microsoft.com/office/powerpoint/2010/main" val="3200176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Shape 1">
            <a:extLst>
              <a:ext uri="{FF2B5EF4-FFF2-40B4-BE49-F238E27FC236}">
                <a16:creationId xmlns:a16="http://schemas.microsoft.com/office/drawing/2014/main" id="{457453AF-26C0-DF3D-7781-83B0044F88AC}"/>
              </a:ext>
            </a:extLst>
          </p:cNvPr>
          <p:cNvSpPr txBox="1">
            <a:spLocks noGrp="1"/>
          </p:cNvSpPr>
          <p:nvPr>
            <p:ph type="title"/>
          </p:nvPr>
        </p:nvSpPr>
        <p:spPr>
          <a:xfrm>
            <a:off x="305000" y="221298"/>
            <a:ext cx="11684000" cy="792163"/>
          </a:xfrm>
          <a:prstGeom prst="rect">
            <a:avLst/>
          </a:prstGeom>
          <a:noFill/>
          <a:ln>
            <a:noFill/>
          </a:ln>
        </p:spPr>
        <p:txBody>
          <a:bodyPr anchor="ctr">
            <a:normAutofit/>
          </a:bodyPr>
          <a:lstStyle/>
          <a:p>
            <a:pPr algn="ctr">
              <a:lnSpc>
                <a:spcPct val="100000"/>
              </a:lnSpc>
            </a:pPr>
            <a:r>
              <a:rPr lang="en-US" b="1" spc="-1" dirty="0">
                <a:solidFill>
                  <a:schemeClr val="accent2">
                    <a:lumMod val="60000"/>
                    <a:lumOff val="40000"/>
                  </a:schemeClr>
                </a:solidFill>
                <a:latin typeface="Adobe Devanagari"/>
              </a:rPr>
              <a:t>Reference</a:t>
            </a:r>
            <a:endParaRPr lang="en-US" sz="4400" b="1" strike="noStrike" spc="-1" dirty="0">
              <a:solidFill>
                <a:schemeClr val="accent2">
                  <a:lumMod val="60000"/>
                  <a:lumOff val="40000"/>
                </a:schemeClr>
              </a:solidFill>
              <a:latin typeface="Cambria"/>
            </a:endParaRPr>
          </a:p>
        </p:txBody>
      </p:sp>
      <p:sp>
        <p:nvSpPr>
          <p:cNvPr id="3" name="Subtitle 2">
            <a:extLst>
              <a:ext uri="{FF2B5EF4-FFF2-40B4-BE49-F238E27FC236}">
                <a16:creationId xmlns:a16="http://schemas.microsoft.com/office/drawing/2014/main" id="{DA89B340-B736-762A-B452-BEC07011EB02}"/>
              </a:ext>
            </a:extLst>
          </p:cNvPr>
          <p:cNvSpPr>
            <a:spLocks noGrp="1"/>
          </p:cNvSpPr>
          <p:nvPr>
            <p:ph type="subTitle"/>
          </p:nvPr>
        </p:nvSpPr>
        <p:spPr>
          <a:xfrm>
            <a:off x="305000" y="700880"/>
            <a:ext cx="11683800" cy="5143659"/>
          </a:xfrm>
        </p:spPr>
        <p:txBody>
          <a:bodyPr/>
          <a:lstStyle/>
          <a:p>
            <a:pPr algn="l">
              <a:buFont typeface="+mj-lt"/>
              <a:buAutoNum type="arabicPeriod"/>
            </a:pPr>
            <a:r>
              <a:rPr lang="en-GB" sz="2000" b="0" i="0" dirty="0">
                <a:effectLst/>
                <a:latin typeface="+mj-lt"/>
              </a:rPr>
              <a:t>"Affective Computing and Intelligent Interaction: A Survey" by Rosalind W. Picard: </a:t>
            </a:r>
            <a:r>
              <a:rPr lang="en-GB" sz="2000" b="0" i="0" u="sng" dirty="0">
                <a:effectLst/>
                <a:latin typeface="+mj-lt"/>
                <a:hlinkClick r:id="rId2">
                  <a:extLst>
                    <a:ext uri="{A12FA001-AC4F-418D-AE19-62706E023703}">
                      <ahyp:hlinkClr xmlns:ahyp="http://schemas.microsoft.com/office/drawing/2018/hyperlinkcolor" val="tx"/>
                    </a:ext>
                  </a:extLst>
                </a:hlinkClick>
              </a:rPr>
              <a:t>https://ieeexplore.ieee.org/document/890324</a:t>
            </a:r>
            <a:endParaRPr lang="en-GB" sz="2000" b="0" i="0" u="sng" dirty="0">
              <a:effectLst/>
              <a:latin typeface="+mj-lt"/>
            </a:endParaRPr>
          </a:p>
          <a:p>
            <a:pPr algn="l">
              <a:buFont typeface="+mj-lt"/>
              <a:buAutoNum type="arabicPeriod"/>
            </a:pPr>
            <a:endParaRPr lang="en-GB" sz="2000" b="0" i="0" dirty="0">
              <a:effectLst/>
              <a:latin typeface="+mj-lt"/>
            </a:endParaRPr>
          </a:p>
          <a:p>
            <a:pPr algn="l">
              <a:buFont typeface="+mj-lt"/>
              <a:buAutoNum type="arabicPeriod"/>
            </a:pPr>
            <a:r>
              <a:rPr lang="en-GB" sz="2000" b="0" i="0" dirty="0">
                <a:effectLst/>
                <a:latin typeface="+mj-lt"/>
              </a:rPr>
              <a:t>"Facial expression recognition for patients with dementia based on deep learning" by </a:t>
            </a:r>
            <a:r>
              <a:rPr lang="en-GB" sz="2000" b="0" i="0" dirty="0" err="1">
                <a:effectLst/>
                <a:latin typeface="+mj-lt"/>
              </a:rPr>
              <a:t>Juanjuan</a:t>
            </a:r>
            <a:r>
              <a:rPr lang="en-GB" sz="2000" b="0" i="0" dirty="0">
                <a:effectLst/>
                <a:latin typeface="+mj-lt"/>
              </a:rPr>
              <a:t> Zhao, et al.: </a:t>
            </a:r>
            <a:r>
              <a:rPr lang="en-GB" sz="2000" b="0" i="0" u="sng" dirty="0">
                <a:effectLst/>
                <a:latin typeface="+mj-lt"/>
                <a:hlinkClick r:id="rId3">
                  <a:extLst>
                    <a:ext uri="{A12FA001-AC4F-418D-AE19-62706E023703}">
                      <ahyp:hlinkClr xmlns:ahyp="http://schemas.microsoft.com/office/drawing/2018/hyperlinkcolor" val="tx"/>
                    </a:ext>
                  </a:extLst>
                </a:hlinkClick>
              </a:rPr>
              <a:t>https://www.sciencedirect.com/science/article/abs/pii/S1877050919316007</a:t>
            </a:r>
            <a:endParaRPr lang="en-GB" sz="2000" b="0" i="0" u="sng" dirty="0">
              <a:effectLst/>
              <a:latin typeface="+mj-lt"/>
            </a:endParaRPr>
          </a:p>
          <a:p>
            <a:pPr algn="l">
              <a:buFont typeface="+mj-lt"/>
              <a:buAutoNum type="arabicPeriod"/>
            </a:pPr>
            <a:endParaRPr lang="en-GB" sz="2000" b="0" i="0" dirty="0">
              <a:effectLst/>
              <a:latin typeface="+mj-lt"/>
            </a:endParaRPr>
          </a:p>
          <a:p>
            <a:pPr algn="l">
              <a:buFont typeface="+mj-lt"/>
              <a:buAutoNum type="arabicPeriod"/>
            </a:pPr>
            <a:r>
              <a:rPr lang="en-GB" sz="2000" b="0" i="0" dirty="0">
                <a:effectLst/>
                <a:latin typeface="+mj-lt"/>
              </a:rPr>
              <a:t>"Music Therapy in Dementia: A Narrative Synthesis Systematic Review" by Emma Brooker, et al.: </a:t>
            </a:r>
            <a:r>
              <a:rPr lang="en-GB" sz="2000" b="0" i="0" u="sng" dirty="0">
                <a:effectLst/>
                <a:latin typeface="+mj-lt"/>
                <a:hlinkClick r:id="rId4">
                  <a:extLst>
                    <a:ext uri="{A12FA001-AC4F-418D-AE19-62706E023703}">
                      <ahyp:hlinkClr xmlns:ahyp="http://schemas.microsoft.com/office/drawing/2018/hyperlinkcolor" val="tx"/>
                    </a:ext>
                  </a:extLst>
                </a:hlinkClick>
              </a:rPr>
              <a:t>https://journals.sagepub.com/doi/abs/10.1177/0269215520916780</a:t>
            </a:r>
            <a:endParaRPr lang="en-GB" sz="2000" b="0" i="0" u="sng" dirty="0">
              <a:effectLst/>
              <a:latin typeface="+mj-lt"/>
            </a:endParaRPr>
          </a:p>
          <a:p>
            <a:pPr algn="l">
              <a:buFont typeface="+mj-lt"/>
              <a:buAutoNum type="arabicPeriod"/>
            </a:pPr>
            <a:endParaRPr lang="en-GB" sz="2000" b="0" i="0" dirty="0">
              <a:effectLst/>
              <a:latin typeface="+mj-lt"/>
            </a:endParaRPr>
          </a:p>
          <a:p>
            <a:pPr algn="l">
              <a:buFont typeface="+mj-lt"/>
              <a:buAutoNum type="arabicPeriod"/>
            </a:pPr>
            <a:r>
              <a:rPr lang="en-GB" sz="2000" b="0" i="0" dirty="0">
                <a:effectLst/>
                <a:latin typeface="+mj-lt"/>
              </a:rPr>
              <a:t>"Effectiveness of video-based interventions for individuals with dementia: A systematic review and meta-analysis" by Jia Xu, et al.: </a:t>
            </a:r>
            <a:r>
              <a:rPr lang="en-GB" sz="2000" b="0" i="0" u="sng" dirty="0">
                <a:effectLst/>
                <a:latin typeface="+mj-lt"/>
                <a:hlinkClick r:id="rId5">
                  <a:extLst>
                    <a:ext uri="{A12FA001-AC4F-418D-AE19-62706E023703}">
                      <ahyp:hlinkClr xmlns:ahyp="http://schemas.microsoft.com/office/drawing/2018/hyperlinkcolor" val="tx"/>
                    </a:ext>
                  </a:extLst>
                </a:hlinkClick>
              </a:rPr>
              <a:t>https://www.sciencedirect.com/science/article/pii/S0197457219308349</a:t>
            </a:r>
            <a:endParaRPr lang="en-GB" sz="2000" b="0" i="0" dirty="0">
              <a:effectLst/>
              <a:latin typeface="+mj-lt"/>
            </a:endParaRPr>
          </a:p>
          <a:p>
            <a:endParaRPr lang="en-US" sz="2000" dirty="0">
              <a:solidFill>
                <a:srgbClr val="D1D5DB"/>
              </a:solidFill>
              <a:latin typeface="+mj-lt"/>
            </a:endParaRPr>
          </a:p>
        </p:txBody>
      </p:sp>
    </p:spTree>
    <p:extLst>
      <p:ext uri="{BB962C8B-B14F-4D97-AF65-F5344CB8AC3E}">
        <p14:creationId xmlns:p14="http://schemas.microsoft.com/office/powerpoint/2010/main" val="8967947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A755AF9-6AEA-4BCA-A1A2-C57A58214B9E}"/>
              </a:ext>
            </a:extLst>
          </p:cNvPr>
          <p:cNvSpPr>
            <a:spLocks noGrp="1"/>
          </p:cNvSpPr>
          <p:nvPr>
            <p:ph type="title"/>
          </p:nvPr>
        </p:nvSpPr>
        <p:spPr>
          <a:xfrm>
            <a:off x="381000" y="284957"/>
            <a:ext cx="8001000" cy="1467643"/>
          </a:xfrm>
        </p:spPr>
        <p:txBody>
          <a:bodyPr>
            <a:normAutofit/>
          </a:bodyPr>
          <a:lstStyle/>
          <a:p>
            <a:r>
              <a:rPr lang="en-US" sz="3600" b="1" dirty="0"/>
              <a:t>IT20142414 | Weerasinghe h.p.e.n</a:t>
            </a:r>
          </a:p>
        </p:txBody>
      </p:sp>
      <p:sp>
        <p:nvSpPr>
          <p:cNvPr id="6" name="Text Placeholder 5">
            <a:extLst>
              <a:ext uri="{FF2B5EF4-FFF2-40B4-BE49-F238E27FC236}">
                <a16:creationId xmlns:a16="http://schemas.microsoft.com/office/drawing/2014/main" id="{07A91C59-28F0-4A9C-ACA2-19A536A0C380}"/>
              </a:ext>
            </a:extLst>
          </p:cNvPr>
          <p:cNvSpPr>
            <a:spLocks noGrp="1"/>
          </p:cNvSpPr>
          <p:nvPr>
            <p:ph type="body" idx="1"/>
          </p:nvPr>
        </p:nvSpPr>
        <p:spPr>
          <a:xfrm>
            <a:off x="375407" y="533400"/>
            <a:ext cx="3835400" cy="365125"/>
          </a:xfrm>
        </p:spPr>
        <p:txBody>
          <a:bodyPr>
            <a:normAutofit fontScale="92500" lnSpcReduction="10000"/>
          </a:bodyPr>
          <a:lstStyle/>
          <a:p>
            <a:r>
              <a:rPr lang="en-US" b="1" dirty="0">
                <a:solidFill>
                  <a:schemeClr val="accent2">
                    <a:lumMod val="60000"/>
                    <a:lumOff val="40000"/>
                  </a:schemeClr>
                </a:solidFill>
              </a:rPr>
              <a:t>Information Technology</a:t>
            </a:r>
          </a:p>
        </p:txBody>
      </p:sp>
      <p:sp>
        <p:nvSpPr>
          <p:cNvPr id="4" name="Rectangle 3">
            <a:extLst>
              <a:ext uri="{FF2B5EF4-FFF2-40B4-BE49-F238E27FC236}">
                <a16:creationId xmlns:a16="http://schemas.microsoft.com/office/drawing/2014/main" id="{5FB98E66-DBD5-4B29-AC68-A58A70C64231}"/>
              </a:ext>
            </a:extLst>
          </p:cNvPr>
          <p:cNvSpPr/>
          <p:nvPr/>
        </p:nvSpPr>
        <p:spPr>
          <a:xfrm>
            <a:off x="2590800" y="6183450"/>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IT20142414</a:t>
            </a:r>
            <a:r>
              <a:rPr lang="en-US" sz="1800" dirty="0">
                <a:solidFill>
                  <a:schemeClr val="tx1"/>
                </a:solidFill>
              </a:rPr>
              <a:t>   |   &lt;</a:t>
            </a:r>
            <a:r>
              <a:rPr lang="en-US" sz="1800" b="1" dirty="0">
                <a:solidFill>
                  <a:schemeClr val="tx1"/>
                </a:solidFill>
              </a:rPr>
              <a:t>&lt;</a:t>
            </a:r>
            <a:r>
              <a:rPr lang="en-US" sz="1600" b="1" dirty="0">
                <a:solidFill>
                  <a:schemeClr val="tx1"/>
                </a:solidFill>
              </a:rPr>
              <a:t>Weerasinghe H.P.E.N&gt;&gt;   </a:t>
            </a:r>
            <a:r>
              <a:rPr lang="en-US" sz="1800" dirty="0">
                <a:solidFill>
                  <a:schemeClr val="tx1"/>
                </a:solidFill>
              </a:rPr>
              <a:t>|   </a:t>
            </a:r>
            <a:r>
              <a:rPr lang="en-US" sz="1800" b="0" dirty="0">
                <a:solidFill>
                  <a:schemeClr val="tx1"/>
                </a:solidFill>
              </a:rPr>
              <a:t>&lt;&lt;TMP-23-365&gt;&gt;</a:t>
            </a:r>
          </a:p>
        </p:txBody>
      </p:sp>
      <p:sp>
        <p:nvSpPr>
          <p:cNvPr id="3" name="TextBox 2">
            <a:extLst>
              <a:ext uri="{FF2B5EF4-FFF2-40B4-BE49-F238E27FC236}">
                <a16:creationId xmlns:a16="http://schemas.microsoft.com/office/drawing/2014/main" id="{C8A4A640-CCC0-8079-0D26-18921E5642AA}"/>
              </a:ext>
            </a:extLst>
          </p:cNvPr>
          <p:cNvSpPr txBox="1"/>
          <p:nvPr/>
        </p:nvSpPr>
        <p:spPr>
          <a:xfrm>
            <a:off x="609600" y="1702485"/>
            <a:ext cx="7350125" cy="1015663"/>
          </a:xfrm>
          <a:prstGeom prst="rect">
            <a:avLst/>
          </a:prstGeom>
          <a:noFill/>
        </p:spPr>
        <p:txBody>
          <a:bodyPr wrap="square">
            <a:spAutoFit/>
          </a:bodyPr>
          <a:lstStyle/>
          <a:p>
            <a:endParaRPr lang="en-US" sz="2000" dirty="0"/>
          </a:p>
          <a:p>
            <a:r>
              <a:rPr lang="en-US" sz="2000" dirty="0"/>
              <a:t>Give health tips for the user based on the data collected from IoT device using Machine learning</a:t>
            </a:r>
          </a:p>
        </p:txBody>
      </p:sp>
      <p:pic>
        <p:nvPicPr>
          <p:cNvPr id="7" name="Picture 6" descr="A person with a beard&#10;&#10;Description automatically generated with medium confidence">
            <a:extLst>
              <a:ext uri="{FF2B5EF4-FFF2-40B4-BE49-F238E27FC236}">
                <a16:creationId xmlns:a16="http://schemas.microsoft.com/office/drawing/2014/main" id="{26B07BA0-9620-1DFA-EEC1-0A160410A48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742477" y="0"/>
            <a:ext cx="2420494" cy="2958595"/>
          </a:xfrm>
          <a:prstGeom prst="rect">
            <a:avLst/>
          </a:prstGeom>
        </p:spPr>
      </p:pic>
      <p:pic>
        <p:nvPicPr>
          <p:cNvPr id="11" name="Picture 10">
            <a:extLst>
              <a:ext uri="{FF2B5EF4-FFF2-40B4-BE49-F238E27FC236}">
                <a16:creationId xmlns:a16="http://schemas.microsoft.com/office/drawing/2014/main" id="{9686736D-C07A-1C71-13CB-FA558C0C7F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24369" y="2895600"/>
            <a:ext cx="7326984" cy="3274104"/>
          </a:xfrm>
          <a:prstGeom prst="rect">
            <a:avLst/>
          </a:prstGeom>
        </p:spPr>
      </p:pic>
    </p:spTree>
    <p:extLst>
      <p:ext uri="{BB962C8B-B14F-4D97-AF65-F5344CB8AC3E}">
        <p14:creationId xmlns:p14="http://schemas.microsoft.com/office/powerpoint/2010/main" val="15744152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533400" y="355757"/>
            <a:ext cx="8596668" cy="533400"/>
          </a:xfrm>
        </p:spPr>
        <p:txBody>
          <a:bodyPr anchor="ctr">
            <a:normAutofit fontScale="90000"/>
          </a:bodyPr>
          <a:lstStyle/>
          <a:p>
            <a:r>
              <a:rPr lang="en-US" b="1" dirty="0"/>
              <a:t>System Diagram</a:t>
            </a:r>
          </a:p>
        </p:txBody>
      </p:sp>
      <p:sp>
        <p:nvSpPr>
          <p:cNvPr id="7" name="Rectangle 6">
            <a:extLst>
              <a:ext uri="{FF2B5EF4-FFF2-40B4-BE49-F238E27FC236}">
                <a16:creationId xmlns:a16="http://schemas.microsoft.com/office/drawing/2014/main" id="{EEF705DF-0BD7-1805-E2C3-9F592A12A579}"/>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IT20142414</a:t>
            </a:r>
            <a:r>
              <a:rPr lang="en-US" sz="1800" dirty="0">
                <a:solidFill>
                  <a:schemeClr val="tx1"/>
                </a:solidFill>
              </a:rPr>
              <a:t> |   &lt;</a:t>
            </a:r>
            <a:r>
              <a:rPr lang="en-US" sz="1800" b="1" dirty="0">
                <a:solidFill>
                  <a:schemeClr val="tx1"/>
                </a:solidFill>
              </a:rPr>
              <a:t>&lt;</a:t>
            </a:r>
            <a:r>
              <a:rPr lang="en-US" b="1" dirty="0">
                <a:solidFill>
                  <a:schemeClr val="tx1"/>
                </a:solidFill>
              </a:rPr>
              <a:t> </a:t>
            </a:r>
            <a:r>
              <a:rPr lang="en-US" sz="1400" b="1" dirty="0">
                <a:solidFill>
                  <a:schemeClr val="tx1"/>
                </a:solidFill>
              </a:rPr>
              <a:t>Weerasinghe H.P.E.N.</a:t>
            </a:r>
            <a:r>
              <a:rPr lang="en-US" b="1" dirty="0">
                <a:solidFill>
                  <a:schemeClr val="tx1"/>
                </a:solidFill>
              </a:rPr>
              <a:t>&gt;&gt; </a:t>
            </a:r>
            <a:r>
              <a:rPr lang="en-US" sz="1800" b="1" dirty="0">
                <a:solidFill>
                  <a:schemeClr val="tx1"/>
                </a:solidFill>
              </a:rPr>
              <a:t>&gt;&gt;   </a:t>
            </a:r>
            <a:r>
              <a:rPr lang="en-US" sz="1800" dirty="0">
                <a:solidFill>
                  <a:schemeClr val="tx1"/>
                </a:solidFill>
              </a:rPr>
              <a:t>|   </a:t>
            </a:r>
            <a:r>
              <a:rPr lang="en-US" sz="1800" b="0" dirty="0">
                <a:solidFill>
                  <a:schemeClr val="tx1"/>
                </a:solidFill>
              </a:rPr>
              <a:t>&lt;&lt;TPM-23-365&gt;&gt;</a:t>
            </a:r>
          </a:p>
        </p:txBody>
      </p:sp>
      <p:pic>
        <p:nvPicPr>
          <p:cNvPr id="3" name="Picture 2" descr="Diagram&#10;&#10;Description automatically generated with low confidence">
            <a:extLst>
              <a:ext uri="{FF2B5EF4-FFF2-40B4-BE49-F238E27FC236}">
                <a16:creationId xmlns:a16="http://schemas.microsoft.com/office/drawing/2014/main" id="{A58B4942-1584-9D81-93AB-F4F7461F7F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2900" y="1295400"/>
            <a:ext cx="11506200" cy="4687425"/>
          </a:xfrm>
          <a:prstGeom prst="rect">
            <a:avLst/>
          </a:prstGeom>
        </p:spPr>
      </p:pic>
    </p:spTree>
    <p:extLst>
      <p:ext uri="{BB962C8B-B14F-4D97-AF65-F5344CB8AC3E}">
        <p14:creationId xmlns:p14="http://schemas.microsoft.com/office/powerpoint/2010/main" val="18790804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5E8883F-180F-41FF-B53F-EF49BD9568CA}"/>
              </a:ext>
            </a:extLst>
          </p:cNvPr>
          <p:cNvSpPr>
            <a:spLocks noGrp="1"/>
          </p:cNvSpPr>
          <p:nvPr>
            <p:ph type="ctrTitle"/>
          </p:nvPr>
        </p:nvSpPr>
        <p:spPr>
          <a:xfrm>
            <a:off x="914400" y="211902"/>
            <a:ext cx="10363200" cy="1470025"/>
          </a:xfrm>
        </p:spPr>
        <p:txBody>
          <a:bodyPr>
            <a:normAutofit fontScale="90000"/>
          </a:bodyPr>
          <a:lstStyle/>
          <a:p>
            <a:pPr algn="ctr"/>
            <a:r>
              <a:rPr lang="en-US" b="1" dirty="0">
                <a:solidFill>
                  <a:schemeClr val="accent2">
                    <a:lumMod val="60000"/>
                    <a:lumOff val="40000"/>
                  </a:schemeClr>
                </a:solidFill>
              </a:rPr>
              <a:t>Background</a:t>
            </a:r>
            <a:br>
              <a:rPr lang="en-US" dirty="0"/>
            </a:br>
            <a:endParaRPr lang="en-US" dirty="0"/>
          </a:p>
        </p:txBody>
      </p:sp>
      <p:sp>
        <p:nvSpPr>
          <p:cNvPr id="6" name="Text Placeholder 5">
            <a:extLst>
              <a:ext uri="{FF2B5EF4-FFF2-40B4-BE49-F238E27FC236}">
                <a16:creationId xmlns:a16="http://schemas.microsoft.com/office/drawing/2014/main" id="{1A53AEB1-B06A-4385-9D7D-63D45599F0F2}"/>
              </a:ext>
            </a:extLst>
          </p:cNvPr>
          <p:cNvSpPr>
            <a:spLocks noGrp="1"/>
          </p:cNvSpPr>
          <p:nvPr>
            <p:ph type="subTitle" idx="1"/>
          </p:nvPr>
        </p:nvSpPr>
        <p:spPr/>
        <p:txBody>
          <a:bodyPr>
            <a:normAutofit/>
          </a:bodyPr>
          <a:lstStyle/>
          <a:p>
            <a:pPr algn="just"/>
            <a:endParaRPr lang="en-US" sz="1800" dirty="0">
              <a:solidFill>
                <a:schemeClr val="tx1"/>
              </a:solidFill>
            </a:endParaRPr>
          </a:p>
          <a:p>
            <a:pPr algn="just"/>
            <a:endParaRPr lang="en-US" sz="1800" dirty="0">
              <a:solidFill>
                <a:schemeClr val="tx1"/>
              </a:solidFill>
            </a:endParaRPr>
          </a:p>
        </p:txBody>
      </p:sp>
      <p:sp>
        <p:nvSpPr>
          <p:cNvPr id="4" name="TextBox 3">
            <a:extLst>
              <a:ext uri="{FF2B5EF4-FFF2-40B4-BE49-F238E27FC236}">
                <a16:creationId xmlns:a16="http://schemas.microsoft.com/office/drawing/2014/main" id="{90A2C10E-CFC2-A730-F6FF-70031192E0D8}"/>
              </a:ext>
            </a:extLst>
          </p:cNvPr>
          <p:cNvSpPr txBox="1"/>
          <p:nvPr/>
        </p:nvSpPr>
        <p:spPr>
          <a:xfrm>
            <a:off x="939800" y="1295400"/>
            <a:ext cx="10591800" cy="4688206"/>
          </a:xfrm>
          <a:prstGeom prst="rect">
            <a:avLst/>
          </a:prstGeom>
          <a:noFill/>
        </p:spPr>
        <p:txBody>
          <a:bodyPr wrap="square" rtlCol="0">
            <a:spAutoFit/>
          </a:bodyPr>
          <a:lstStyle/>
          <a:p>
            <a:pPr marL="342900" marR="0" lvl="0" indent="-342900">
              <a:lnSpc>
                <a:spcPct val="107000"/>
              </a:lnSpc>
              <a:spcBef>
                <a:spcPts val="0"/>
              </a:spcBef>
              <a:spcAft>
                <a:spcPts val="0"/>
              </a:spcAft>
              <a:buFont typeface="Symbol" panose="05050102010706020507" pitchFamily="18" charset="2"/>
              <a:buChar char=""/>
            </a:pPr>
            <a:r>
              <a:rPr lang="en-US" sz="2000" dirty="0">
                <a:effectLst/>
                <a:latin typeface="Calibri" panose="020F0502020204030204" pitchFamily="34" charset="0"/>
                <a:ea typeface="Calibri" panose="020F0502020204030204" pitchFamily="34" charset="0"/>
                <a:cs typeface="Times New Roman" panose="02020603050405020304" pitchFamily="18" charset="0"/>
              </a:rPr>
              <a:t>Sri Lanka has a high prevalence of Alzheimer's and dementia, with 6,939 deaths in 2020, accounting for 5.98% of total deaths and ranking Sri Lanka #14 in the world for age-adjusted death rate (27.62 per 100,000 population).</a:t>
            </a:r>
          </a:p>
          <a:p>
            <a:pPr marL="342900" marR="0" lvl="0" indent="-342900">
              <a:lnSpc>
                <a:spcPct val="107000"/>
              </a:lnSpc>
              <a:spcBef>
                <a:spcPts val="0"/>
              </a:spcBef>
              <a:spcAft>
                <a:spcPts val="0"/>
              </a:spcAft>
              <a:buFont typeface="Symbol" panose="05050102010706020507" pitchFamily="18" charset="2"/>
              <a:buChar char=""/>
            </a:pPr>
            <a:r>
              <a:rPr lang="en-US" sz="2000" dirty="0">
                <a:effectLst/>
                <a:latin typeface="Calibri" panose="020F0502020204030204" pitchFamily="34" charset="0"/>
                <a:ea typeface="Calibri" panose="020F0502020204030204" pitchFamily="34" charset="0"/>
                <a:cs typeface="Times New Roman" panose="02020603050405020304" pitchFamily="18" charset="0"/>
              </a:rPr>
              <a:t>A smart wearable device has been developed to measure key health factors, including heart rate, blood oxygen level, and body temperature.</a:t>
            </a:r>
          </a:p>
          <a:p>
            <a:pPr marL="342900" marR="0" lvl="0" indent="-342900">
              <a:lnSpc>
                <a:spcPct val="107000"/>
              </a:lnSpc>
              <a:spcBef>
                <a:spcPts val="0"/>
              </a:spcBef>
              <a:spcAft>
                <a:spcPts val="0"/>
              </a:spcAft>
              <a:buFont typeface="Symbol" panose="05050102010706020507" pitchFamily="18" charset="2"/>
              <a:buChar char=""/>
            </a:pPr>
            <a:r>
              <a:rPr lang="en-US" sz="2000" dirty="0">
                <a:effectLst/>
                <a:latin typeface="Calibri" panose="020F0502020204030204" pitchFamily="34" charset="0"/>
                <a:ea typeface="Calibri" panose="020F0502020204030204" pitchFamily="34" charset="0"/>
                <a:cs typeface="Times New Roman" panose="02020603050405020304" pitchFamily="18" charset="0"/>
              </a:rPr>
              <a:t>These factors are stored in a real-time database.</a:t>
            </a:r>
          </a:p>
          <a:p>
            <a:pPr marL="342900" marR="0" lvl="0" indent="-342900">
              <a:lnSpc>
                <a:spcPct val="107000"/>
              </a:lnSpc>
              <a:spcBef>
                <a:spcPts val="0"/>
              </a:spcBef>
              <a:spcAft>
                <a:spcPts val="0"/>
              </a:spcAft>
              <a:buFont typeface="Symbol" panose="05050102010706020507" pitchFamily="18" charset="2"/>
              <a:buChar char=""/>
            </a:pPr>
            <a:r>
              <a:rPr lang="en-US" sz="2000" dirty="0">
                <a:effectLst/>
                <a:latin typeface="Calibri" panose="020F0502020204030204" pitchFamily="34" charset="0"/>
                <a:ea typeface="Calibri" panose="020F0502020204030204" pitchFamily="34" charset="0"/>
                <a:cs typeface="Times New Roman" panose="02020603050405020304" pitchFamily="18" charset="0"/>
              </a:rPr>
              <a:t>Upon registration, the user's initial health data is collected and stored in the system.</a:t>
            </a:r>
          </a:p>
          <a:p>
            <a:pPr marL="342900" marR="0" lvl="0" indent="-342900">
              <a:lnSpc>
                <a:spcPct val="107000"/>
              </a:lnSpc>
              <a:spcBef>
                <a:spcPts val="0"/>
              </a:spcBef>
              <a:spcAft>
                <a:spcPts val="0"/>
              </a:spcAft>
              <a:buFont typeface="Symbol" panose="05050102010706020507" pitchFamily="18" charset="2"/>
              <a:buChar char=""/>
            </a:pPr>
            <a:r>
              <a:rPr lang="en-US" sz="2000" dirty="0">
                <a:effectLst/>
                <a:latin typeface="Calibri" panose="020F0502020204030204" pitchFamily="34" charset="0"/>
                <a:ea typeface="Calibri" panose="020F0502020204030204" pitchFamily="34" charset="0"/>
                <a:cs typeface="Times New Roman" panose="02020603050405020304" pitchFamily="18" charset="0"/>
              </a:rPr>
              <a:t>A machine learning algorithm is used to analyze the stored data in conjunction with the user's health data.</a:t>
            </a:r>
          </a:p>
          <a:p>
            <a:pPr marL="342900" marR="0" lvl="0" indent="-342900">
              <a:lnSpc>
                <a:spcPct val="107000"/>
              </a:lnSpc>
              <a:spcBef>
                <a:spcPts val="0"/>
              </a:spcBef>
              <a:spcAft>
                <a:spcPts val="0"/>
              </a:spcAft>
              <a:buFont typeface="Symbol" panose="05050102010706020507" pitchFamily="18" charset="2"/>
              <a:buChar char=""/>
            </a:pPr>
            <a:r>
              <a:rPr lang="en-US" sz="2000" dirty="0">
                <a:effectLst/>
                <a:latin typeface="Calibri" panose="020F0502020204030204" pitchFamily="34" charset="0"/>
                <a:ea typeface="Calibri" panose="020F0502020204030204" pitchFamily="34" charset="0"/>
                <a:cs typeface="Times New Roman" panose="02020603050405020304" pitchFamily="18" charset="0"/>
              </a:rPr>
              <a:t>The analysis is used to generate personalized health tips for the user.</a:t>
            </a:r>
          </a:p>
          <a:p>
            <a:pPr marL="342900" marR="0" lvl="0" indent="-342900">
              <a:lnSpc>
                <a:spcPct val="107000"/>
              </a:lnSpc>
              <a:spcBef>
                <a:spcPts val="0"/>
              </a:spcBef>
              <a:spcAft>
                <a:spcPts val="0"/>
              </a:spcAft>
              <a:buFont typeface="Symbol" panose="05050102010706020507" pitchFamily="18" charset="2"/>
              <a:buChar char=""/>
            </a:pPr>
            <a:r>
              <a:rPr lang="en-US" sz="2000" dirty="0">
                <a:effectLst/>
                <a:latin typeface="Calibri" panose="020F0502020204030204" pitchFamily="34" charset="0"/>
                <a:ea typeface="Calibri" panose="020F0502020204030204" pitchFamily="34" charset="0"/>
                <a:cs typeface="Times New Roman" panose="02020603050405020304" pitchFamily="18" charset="0"/>
              </a:rPr>
              <a:t>Health tips are provided in the form of exercises and diet plans tailored to the user's current health status.</a:t>
            </a:r>
          </a:p>
          <a:p>
            <a:pPr marL="342900" marR="0" lvl="0" indent="-342900">
              <a:lnSpc>
                <a:spcPct val="107000"/>
              </a:lnSpc>
              <a:spcBef>
                <a:spcPts val="0"/>
              </a:spcBef>
              <a:spcAft>
                <a:spcPts val="800"/>
              </a:spcAft>
              <a:buFont typeface="Symbol" panose="05050102010706020507" pitchFamily="18" charset="2"/>
              <a:buChar char=""/>
            </a:pPr>
            <a:r>
              <a:rPr lang="en-US" sz="2000" dirty="0">
                <a:effectLst/>
                <a:latin typeface="Calibri" panose="020F0502020204030204" pitchFamily="34" charset="0"/>
                <a:ea typeface="Calibri" panose="020F0502020204030204" pitchFamily="34" charset="0"/>
                <a:cs typeface="Times New Roman" panose="02020603050405020304" pitchFamily="18" charset="0"/>
              </a:rPr>
              <a:t>The system aims to promote healthy habits and provide personalized health advice to enhance the well-being of elderly individuals suffering from dementia..</a:t>
            </a:r>
          </a:p>
        </p:txBody>
      </p:sp>
      <p:sp>
        <p:nvSpPr>
          <p:cNvPr id="9" name="Rectangle 8">
            <a:extLst>
              <a:ext uri="{FF2B5EF4-FFF2-40B4-BE49-F238E27FC236}">
                <a16:creationId xmlns:a16="http://schemas.microsoft.com/office/drawing/2014/main" id="{746FCB37-0F95-F477-CB7A-850F669C1889}"/>
              </a:ext>
            </a:extLst>
          </p:cNvPr>
          <p:cNvSpPr/>
          <p:nvPr/>
        </p:nvSpPr>
        <p:spPr>
          <a:xfrm>
            <a:off x="2209801" y="6492874"/>
            <a:ext cx="7239000"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IT20142414</a:t>
            </a:r>
            <a:r>
              <a:rPr lang="en-US" sz="1800" dirty="0">
                <a:solidFill>
                  <a:schemeClr val="tx1"/>
                </a:solidFill>
              </a:rPr>
              <a:t> |   &lt;</a:t>
            </a:r>
            <a:r>
              <a:rPr lang="en-US" sz="1800" b="1" dirty="0">
                <a:solidFill>
                  <a:schemeClr val="tx1"/>
                </a:solidFill>
              </a:rPr>
              <a:t>&lt;</a:t>
            </a:r>
            <a:r>
              <a:rPr lang="en-US" b="1" dirty="0">
                <a:solidFill>
                  <a:schemeClr val="tx1"/>
                </a:solidFill>
              </a:rPr>
              <a:t> </a:t>
            </a:r>
            <a:r>
              <a:rPr lang="en-US" sz="1800" dirty="0">
                <a:solidFill>
                  <a:schemeClr val="tx1"/>
                </a:solidFill>
              </a:rPr>
              <a:t>&lt;</a:t>
            </a:r>
            <a:r>
              <a:rPr lang="en-US" sz="1800" b="1" dirty="0">
                <a:solidFill>
                  <a:schemeClr val="tx1"/>
                </a:solidFill>
              </a:rPr>
              <a:t>&lt;</a:t>
            </a:r>
            <a:r>
              <a:rPr lang="en-US" sz="1400" b="1" dirty="0">
                <a:solidFill>
                  <a:schemeClr val="tx1"/>
                </a:solidFill>
              </a:rPr>
              <a:t> Weerasinghe H.P.E.N </a:t>
            </a:r>
            <a:r>
              <a:rPr lang="en-US" b="1" dirty="0">
                <a:solidFill>
                  <a:schemeClr val="tx1"/>
                </a:solidFill>
              </a:rPr>
              <a:t>&gt;&gt; </a:t>
            </a:r>
            <a:r>
              <a:rPr lang="en-US" sz="1800" b="1" dirty="0">
                <a:solidFill>
                  <a:schemeClr val="tx1"/>
                </a:solidFill>
              </a:rPr>
              <a:t>&gt;&gt;   </a:t>
            </a:r>
            <a:r>
              <a:rPr lang="en-US" sz="1800" dirty="0">
                <a:solidFill>
                  <a:schemeClr val="tx1"/>
                </a:solidFill>
              </a:rPr>
              <a:t>|   </a:t>
            </a:r>
            <a:r>
              <a:rPr lang="en-US" sz="1800" b="0" dirty="0">
                <a:solidFill>
                  <a:schemeClr val="tx1"/>
                </a:solidFill>
              </a:rPr>
              <a:t>&lt;&lt;TPM-23-365&gt;&gt;</a:t>
            </a:r>
          </a:p>
        </p:txBody>
      </p:sp>
    </p:spTree>
    <p:extLst>
      <p:ext uri="{BB962C8B-B14F-4D97-AF65-F5344CB8AC3E}">
        <p14:creationId xmlns:p14="http://schemas.microsoft.com/office/powerpoint/2010/main" val="13279084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a:xfrm>
            <a:off x="304800" y="228600"/>
            <a:ext cx="11684000" cy="1066800"/>
          </a:xfrm>
        </p:spPr>
        <p:txBody>
          <a:bodyPr>
            <a:normAutofit/>
          </a:bodyPr>
          <a:lstStyle/>
          <a:p>
            <a:r>
              <a:rPr lang="en-US" b="1" dirty="0">
                <a:solidFill>
                  <a:schemeClr val="accent2">
                    <a:lumMod val="60000"/>
                    <a:lumOff val="40000"/>
                  </a:schemeClr>
                </a:solidFill>
              </a:rPr>
              <a:t>RESEARCH PROBLEM</a:t>
            </a:r>
          </a:p>
        </p:txBody>
      </p:sp>
      <p:sp>
        <p:nvSpPr>
          <p:cNvPr id="2" name="Content Placeholder 1"/>
          <p:cNvSpPr>
            <a:spLocks noGrp="1"/>
          </p:cNvSpPr>
          <p:nvPr>
            <p:ph idx="1"/>
          </p:nvPr>
        </p:nvSpPr>
        <p:spPr>
          <a:xfrm>
            <a:off x="304800" y="1524000"/>
            <a:ext cx="11684000" cy="4495800"/>
          </a:xfrm>
        </p:spPr>
        <p:txBody>
          <a:bodyPr>
            <a:normAutofit/>
          </a:bodyPr>
          <a:lstStyle/>
          <a:p>
            <a:r>
              <a:rPr lang="en-US" sz="2000" dirty="0">
                <a:effectLst/>
                <a:latin typeface="Calibri" panose="020F0502020204030204" pitchFamily="34" charset="0"/>
                <a:ea typeface="Calibri" panose="020F0502020204030204" pitchFamily="34" charset="0"/>
                <a:cs typeface="Times New Roman" panose="02020603050405020304" pitchFamily="18" charset="0"/>
              </a:rPr>
              <a:t>Individuals consuming foods and beverages that are not appropriate for their health status is a common issue. This behavior can harm their physical health, potentially leading to the development of chronic diseases and other health complications.</a:t>
            </a:r>
          </a:p>
          <a:p>
            <a:pPr marL="0" indent="0">
              <a:buNone/>
            </a:pPr>
            <a:endParaRPr lang="en-US" sz="2000" dirty="0">
              <a:latin typeface="+mj-lt"/>
              <a:ea typeface="Calibri" panose="020F0502020204030204" pitchFamily="34" charset="0"/>
              <a:cs typeface="Times New Roman" panose="02020603050405020304" pitchFamily="18" charset="0"/>
            </a:endParaRPr>
          </a:p>
          <a:p>
            <a:r>
              <a:rPr lang="en-US" sz="2000" dirty="0">
                <a:effectLst/>
                <a:latin typeface="Calibri" panose="020F0502020204030204" pitchFamily="34" charset="0"/>
                <a:ea typeface="Calibri" panose="020F0502020204030204" pitchFamily="34" charset="0"/>
                <a:cs typeface="Times New Roman" panose="02020603050405020304" pitchFamily="18" charset="0"/>
              </a:rPr>
              <a:t>The reluctance of individuals to engage in physical exercise as a means of maintaining their health</a:t>
            </a:r>
            <a:endParaRPr lang="en-US" sz="2000" dirty="0">
              <a:latin typeface="+mj-lt"/>
            </a:endParaRPr>
          </a:p>
        </p:txBody>
      </p:sp>
      <p:sp>
        <p:nvSpPr>
          <p:cNvPr id="4" name="Rectangle 3">
            <a:extLst>
              <a:ext uri="{FF2B5EF4-FFF2-40B4-BE49-F238E27FC236}">
                <a16:creationId xmlns:a16="http://schemas.microsoft.com/office/drawing/2014/main" id="{B9D9F080-0780-4554-8055-A289E0D4EDA8}"/>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IT20142414</a:t>
            </a:r>
            <a:r>
              <a:rPr lang="en-US" sz="1800" dirty="0">
                <a:solidFill>
                  <a:schemeClr val="tx1"/>
                </a:solidFill>
              </a:rPr>
              <a:t> |   &lt;</a:t>
            </a:r>
            <a:r>
              <a:rPr lang="en-US" sz="1800" b="1" dirty="0">
                <a:solidFill>
                  <a:schemeClr val="tx1"/>
                </a:solidFill>
              </a:rPr>
              <a:t>&lt;</a:t>
            </a:r>
            <a:r>
              <a:rPr lang="en-US" b="1" dirty="0">
                <a:solidFill>
                  <a:schemeClr val="tx1"/>
                </a:solidFill>
              </a:rPr>
              <a:t> </a:t>
            </a:r>
            <a:r>
              <a:rPr lang="en-US" sz="1400" b="1" dirty="0">
                <a:solidFill>
                  <a:schemeClr val="tx1"/>
                </a:solidFill>
              </a:rPr>
              <a:t>Weerasinghe H.P.E.N</a:t>
            </a:r>
            <a:r>
              <a:rPr lang="en-US" b="1" dirty="0">
                <a:solidFill>
                  <a:schemeClr val="tx1"/>
                </a:solidFill>
              </a:rPr>
              <a:t>&gt;&gt; </a:t>
            </a:r>
            <a:r>
              <a:rPr lang="en-US" sz="1800" b="1" dirty="0">
                <a:solidFill>
                  <a:schemeClr val="tx1"/>
                </a:solidFill>
              </a:rPr>
              <a:t>&gt;&gt;   </a:t>
            </a:r>
            <a:r>
              <a:rPr lang="en-US" sz="1800" dirty="0">
                <a:solidFill>
                  <a:schemeClr val="tx1"/>
                </a:solidFill>
              </a:rPr>
              <a:t>|   </a:t>
            </a:r>
            <a:r>
              <a:rPr lang="en-US" sz="1800" b="0" dirty="0">
                <a:solidFill>
                  <a:schemeClr val="tx1"/>
                </a:solidFill>
              </a:rPr>
              <a:t>&lt;&lt;TPM-23-365&gt;&gt;</a:t>
            </a:r>
          </a:p>
        </p:txBody>
      </p:sp>
      <p:pic>
        <p:nvPicPr>
          <p:cNvPr id="9" name="Picture 8" descr="A picture containing toy&#10;&#10;Description automatically generated">
            <a:extLst>
              <a:ext uri="{FF2B5EF4-FFF2-40B4-BE49-F238E27FC236}">
                <a16:creationId xmlns:a16="http://schemas.microsoft.com/office/drawing/2014/main" id="{75989C03-153F-EC35-3F17-7CA1476C66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24800" y="3599893"/>
            <a:ext cx="3048000" cy="2441678"/>
          </a:xfrm>
          <a:prstGeom prst="rect">
            <a:avLst/>
          </a:prstGeom>
        </p:spPr>
      </p:pic>
      <p:pic>
        <p:nvPicPr>
          <p:cNvPr id="11" name="Picture 10" descr="A person and person dancing&#10;&#10;Description automatically generated">
            <a:extLst>
              <a:ext uri="{FF2B5EF4-FFF2-40B4-BE49-F238E27FC236}">
                <a16:creationId xmlns:a16="http://schemas.microsoft.com/office/drawing/2014/main" id="{BF668949-DCFE-FAF3-A3A9-5A3640BE65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8800" y="3135086"/>
            <a:ext cx="2855888" cy="3080657"/>
          </a:xfrm>
          <a:prstGeom prst="rect">
            <a:avLst/>
          </a:prstGeom>
        </p:spPr>
      </p:pic>
    </p:spTree>
    <p:extLst>
      <p:ext uri="{BB962C8B-B14F-4D97-AF65-F5344CB8AC3E}">
        <p14:creationId xmlns:p14="http://schemas.microsoft.com/office/powerpoint/2010/main" val="41411722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a:xfrm>
            <a:off x="304800" y="284163"/>
            <a:ext cx="8596668" cy="1011237"/>
          </a:xfrm>
        </p:spPr>
        <p:txBody>
          <a:bodyPr>
            <a:normAutofit/>
          </a:bodyPr>
          <a:lstStyle/>
          <a:p>
            <a:r>
              <a:rPr lang="en-US" b="1" dirty="0">
                <a:solidFill>
                  <a:schemeClr val="accent2">
                    <a:lumMod val="60000"/>
                    <a:lumOff val="40000"/>
                  </a:schemeClr>
                </a:solidFill>
              </a:rPr>
              <a:t>OBJECTIVES</a:t>
            </a:r>
          </a:p>
        </p:txBody>
      </p:sp>
      <p:sp>
        <p:nvSpPr>
          <p:cNvPr id="6" name="Content Placeholder 5">
            <a:extLst>
              <a:ext uri="{FF2B5EF4-FFF2-40B4-BE49-F238E27FC236}">
                <a16:creationId xmlns:a16="http://schemas.microsoft.com/office/drawing/2014/main" id="{F7E461F4-E6D8-4801-94AA-9B72FC99FFED}"/>
              </a:ext>
            </a:extLst>
          </p:cNvPr>
          <p:cNvSpPr>
            <a:spLocks noGrp="1"/>
          </p:cNvSpPr>
          <p:nvPr>
            <p:ph idx="1"/>
          </p:nvPr>
        </p:nvSpPr>
        <p:spPr>
          <a:xfrm>
            <a:off x="304800" y="1295400"/>
            <a:ext cx="11684000" cy="4495800"/>
          </a:xfrm>
        </p:spPr>
        <p:txBody>
          <a:bodyPr>
            <a:normAutofit/>
          </a:bodyPr>
          <a:lstStyle/>
          <a:p>
            <a:pPr marL="0" indent="0">
              <a:buNone/>
            </a:pPr>
            <a:r>
              <a:rPr lang="en-US" sz="2400" b="1" dirty="0"/>
              <a:t>Main Objectives</a:t>
            </a:r>
          </a:p>
          <a:p>
            <a:pPr marL="0" indent="0">
              <a:buNone/>
            </a:pPr>
            <a:r>
              <a:rPr lang="en-US" sz="1800" dirty="0"/>
              <a:t>Provide personalized health tips, diet plans, and exercises to users based on their current health status as measured by their blood oxygen level, body temperature, and heart rate. This objective aims to improve the overall health and quality of life of users by promoting healthy habits tailored to their individual needs.</a:t>
            </a:r>
            <a:br>
              <a:rPr lang="en-US" sz="1600" dirty="0"/>
            </a:br>
            <a:r>
              <a:rPr lang="en-US" sz="1600" dirty="0"/>
              <a:t>                                 </a:t>
            </a:r>
          </a:p>
          <a:p>
            <a:r>
              <a:rPr lang="en-US" sz="2400" b="1" dirty="0"/>
              <a:t>Sub</a:t>
            </a:r>
            <a:r>
              <a:rPr lang="en-US" sz="2400" dirty="0"/>
              <a:t> </a:t>
            </a:r>
            <a:r>
              <a:rPr lang="en-US" sz="2400" b="1" dirty="0">
                <a:solidFill>
                  <a:schemeClr val="tx1">
                    <a:lumMod val="85000"/>
                    <a:lumOff val="15000"/>
                  </a:schemeClr>
                </a:solidFill>
              </a:rPr>
              <a:t>Objectives</a:t>
            </a:r>
          </a:p>
          <a:p>
            <a:endParaRPr lang="en-US" sz="2400" b="1" dirty="0">
              <a:solidFill>
                <a:schemeClr val="tx1">
                  <a:lumMod val="85000"/>
                  <a:lumOff val="15000"/>
                </a:schemeClr>
              </a:solidFill>
            </a:endParaRPr>
          </a:p>
          <a:p>
            <a:pPr marL="342900" marR="0" lvl="0" indent="-342900">
              <a:lnSpc>
                <a:spcPct val="107000"/>
              </a:lnSpc>
              <a:spcBef>
                <a:spcPts val="0"/>
              </a:spcBef>
              <a:spcAft>
                <a:spcPts val="0"/>
              </a:spcAft>
              <a:buFont typeface="Symbol" panose="05050102010706020507" pitchFamily="18" charset="2"/>
              <a:buChar char=""/>
              <a:tabLst>
                <a:tab pos="891540" algn="l"/>
              </a:tabLst>
            </a:pPr>
            <a:r>
              <a:rPr lang="en-US" sz="1800" dirty="0">
                <a:effectLst/>
                <a:latin typeface="Calibri" panose="020F0502020204030204" pitchFamily="34" charset="0"/>
                <a:ea typeface="Calibri" panose="020F0502020204030204" pitchFamily="34" charset="0"/>
                <a:cs typeface="Times New Roman" panose="02020603050405020304" pitchFamily="18" charset="0"/>
              </a:rPr>
              <a:t>Provide Diet plans.</a:t>
            </a:r>
          </a:p>
          <a:p>
            <a:pPr marL="342900" marR="0" lvl="0" indent="-342900">
              <a:lnSpc>
                <a:spcPct val="107000"/>
              </a:lnSpc>
              <a:spcBef>
                <a:spcPts val="0"/>
              </a:spcBef>
              <a:spcAft>
                <a:spcPts val="0"/>
              </a:spcAft>
              <a:buFont typeface="Symbol" panose="05050102010706020507" pitchFamily="18" charset="2"/>
              <a:buChar char=""/>
              <a:tabLst>
                <a:tab pos="891540" algn="l"/>
              </a:tabLst>
            </a:pPr>
            <a:r>
              <a:rPr lang="en-US" sz="1800" dirty="0">
                <a:effectLst/>
                <a:latin typeface="Calibri" panose="020F0502020204030204" pitchFamily="34" charset="0"/>
                <a:ea typeface="Calibri" panose="020F0502020204030204" pitchFamily="34" charset="0"/>
                <a:cs typeface="Times New Roman" panose="02020603050405020304" pitchFamily="18" charset="0"/>
              </a:rPr>
              <a:t>Provide exercises.</a:t>
            </a:r>
          </a:p>
          <a:p>
            <a:pPr marL="0" indent="0">
              <a:buNone/>
            </a:pPr>
            <a:endParaRPr lang="en-US" sz="2400" b="1" dirty="0">
              <a:solidFill>
                <a:schemeClr val="tx1">
                  <a:lumMod val="85000"/>
                  <a:lumOff val="15000"/>
                </a:schemeClr>
              </a:solidFill>
            </a:endParaRPr>
          </a:p>
          <a:p>
            <a:endParaRPr lang="en-US" sz="1800" dirty="0"/>
          </a:p>
          <a:p>
            <a:endParaRPr lang="en-US" sz="1400" dirty="0"/>
          </a:p>
        </p:txBody>
      </p:sp>
      <p:sp>
        <p:nvSpPr>
          <p:cNvPr id="4" name="Rectangle 3">
            <a:extLst>
              <a:ext uri="{FF2B5EF4-FFF2-40B4-BE49-F238E27FC236}">
                <a16:creationId xmlns:a16="http://schemas.microsoft.com/office/drawing/2014/main" id="{3BA87EE8-2430-48CE-B467-8BD3100BC4EF}"/>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rPr>
              <a:t>IT20142414</a:t>
            </a:r>
            <a:r>
              <a:rPr lang="en-US" sz="1800">
                <a:solidFill>
                  <a:schemeClr val="tx1"/>
                </a:solidFill>
              </a:rPr>
              <a:t>  |   &lt;</a:t>
            </a:r>
            <a:r>
              <a:rPr lang="en-US" sz="1800" b="1">
                <a:solidFill>
                  <a:schemeClr val="tx1"/>
                </a:solidFill>
              </a:rPr>
              <a:t>&lt;</a:t>
            </a:r>
            <a:r>
              <a:rPr lang="en-US" sz="1400" b="1">
                <a:solidFill>
                  <a:schemeClr val="tx1"/>
                </a:solidFill>
              </a:rPr>
              <a:t> Weerasinghe H.P.E.N.&gt;&gt; </a:t>
            </a:r>
            <a:r>
              <a:rPr lang="en-US" sz="1800" b="1">
                <a:solidFill>
                  <a:schemeClr val="tx1"/>
                </a:solidFill>
              </a:rPr>
              <a:t>&gt;&gt;   </a:t>
            </a:r>
            <a:r>
              <a:rPr lang="en-US" sz="1800">
                <a:solidFill>
                  <a:schemeClr val="tx1"/>
                </a:solidFill>
              </a:rPr>
              <a:t>|   </a:t>
            </a:r>
            <a:r>
              <a:rPr lang="en-US" sz="1800" b="0">
                <a:solidFill>
                  <a:schemeClr val="tx1"/>
                </a:solidFill>
              </a:rPr>
              <a:t>&lt;&lt;TPM-23-365&gt;&gt;</a:t>
            </a:r>
            <a:endParaRPr lang="en-US" sz="1800" b="0" dirty="0">
              <a:solidFill>
                <a:schemeClr val="tx1"/>
              </a:solidFill>
            </a:endParaRPr>
          </a:p>
        </p:txBody>
      </p:sp>
    </p:spTree>
    <p:extLst>
      <p:ext uri="{BB962C8B-B14F-4D97-AF65-F5344CB8AC3E}">
        <p14:creationId xmlns:p14="http://schemas.microsoft.com/office/powerpoint/2010/main" val="15408435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069AF-F1AB-01C7-96E9-93939E7BD812}"/>
              </a:ext>
            </a:extLst>
          </p:cNvPr>
          <p:cNvSpPr>
            <a:spLocks noGrp="1"/>
          </p:cNvSpPr>
          <p:nvPr>
            <p:ph type="title"/>
          </p:nvPr>
        </p:nvSpPr>
        <p:spPr>
          <a:xfrm>
            <a:off x="662464" y="381000"/>
            <a:ext cx="8596668" cy="1320800"/>
          </a:xfrm>
        </p:spPr>
        <p:txBody>
          <a:bodyPr/>
          <a:lstStyle/>
          <a:p>
            <a:r>
              <a:rPr lang="en-US" dirty="0">
                <a:solidFill>
                  <a:schemeClr val="accent1"/>
                </a:solidFill>
              </a:rPr>
              <a:t>Mobile App View</a:t>
            </a:r>
          </a:p>
        </p:txBody>
      </p:sp>
      <p:pic>
        <p:nvPicPr>
          <p:cNvPr id="4" name="Picture 3">
            <a:extLst>
              <a:ext uri="{FF2B5EF4-FFF2-40B4-BE49-F238E27FC236}">
                <a16:creationId xmlns:a16="http://schemas.microsoft.com/office/drawing/2014/main" id="{73075116-0D4F-A38C-5874-7832C3F1C3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63397" y="1361829"/>
            <a:ext cx="2372003" cy="4134342"/>
          </a:xfrm>
          <a:prstGeom prst="rect">
            <a:avLst/>
          </a:prstGeom>
        </p:spPr>
      </p:pic>
      <p:pic>
        <p:nvPicPr>
          <p:cNvPr id="8" name="Picture 7" descr="A screenshot of a medical form&#10;&#10;Description automatically generated">
            <a:extLst>
              <a:ext uri="{FF2B5EF4-FFF2-40B4-BE49-F238E27FC236}">
                <a16:creationId xmlns:a16="http://schemas.microsoft.com/office/drawing/2014/main" id="{E8A81542-EA85-8600-4EE4-0CACD101E8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60798" y="1361829"/>
            <a:ext cx="2372004" cy="4134342"/>
          </a:xfrm>
          <a:prstGeom prst="rect">
            <a:avLst/>
          </a:prstGeom>
        </p:spPr>
      </p:pic>
      <p:pic>
        <p:nvPicPr>
          <p:cNvPr id="10" name="Picture 9">
            <a:extLst>
              <a:ext uri="{FF2B5EF4-FFF2-40B4-BE49-F238E27FC236}">
                <a16:creationId xmlns:a16="http://schemas.microsoft.com/office/drawing/2014/main" id="{EAD263FF-A46B-5078-0155-4DE841E2E4F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58200" y="1361829"/>
            <a:ext cx="2372004" cy="4134342"/>
          </a:xfrm>
          <a:prstGeom prst="rect">
            <a:avLst/>
          </a:prstGeom>
        </p:spPr>
      </p:pic>
    </p:spTree>
    <p:extLst>
      <p:ext uri="{BB962C8B-B14F-4D97-AF65-F5344CB8AC3E}">
        <p14:creationId xmlns:p14="http://schemas.microsoft.com/office/powerpoint/2010/main" val="37832934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A8A1BF-6D5A-6425-3262-AFE4F00F18BA}"/>
              </a:ext>
            </a:extLst>
          </p:cNvPr>
          <p:cNvSpPr>
            <a:spLocks noGrp="1"/>
          </p:cNvSpPr>
          <p:nvPr>
            <p:ph type="title"/>
          </p:nvPr>
        </p:nvSpPr>
        <p:spPr>
          <a:xfrm>
            <a:off x="554668" y="111076"/>
            <a:ext cx="8596668" cy="1320800"/>
          </a:xfrm>
        </p:spPr>
        <p:txBody>
          <a:bodyPr>
            <a:normAutofit/>
          </a:bodyPr>
          <a:lstStyle/>
          <a:p>
            <a:r>
              <a:rPr lang="en-GB" b="1" i="0" dirty="0">
                <a:solidFill>
                  <a:schemeClr val="accent2">
                    <a:lumMod val="60000"/>
                    <a:lumOff val="40000"/>
                  </a:schemeClr>
                </a:solidFill>
                <a:effectLst/>
                <a:latin typeface="+mj-lt"/>
              </a:rPr>
              <a:t>Methodology</a:t>
            </a:r>
            <a:endParaRPr lang="en-GB" b="1" dirty="0">
              <a:solidFill>
                <a:schemeClr val="accent2">
                  <a:lumMod val="60000"/>
                  <a:lumOff val="40000"/>
                </a:schemeClr>
              </a:solidFill>
              <a:latin typeface="+mj-lt"/>
            </a:endParaRPr>
          </a:p>
        </p:txBody>
      </p:sp>
      <p:sp>
        <p:nvSpPr>
          <p:cNvPr id="3" name="Content Placeholder 2">
            <a:extLst>
              <a:ext uri="{FF2B5EF4-FFF2-40B4-BE49-F238E27FC236}">
                <a16:creationId xmlns:a16="http://schemas.microsoft.com/office/drawing/2014/main" id="{E43E9C3E-E728-7E46-C3D3-5E4F0950D7AB}"/>
              </a:ext>
            </a:extLst>
          </p:cNvPr>
          <p:cNvSpPr>
            <a:spLocks noGrp="1"/>
          </p:cNvSpPr>
          <p:nvPr>
            <p:ph idx="1"/>
          </p:nvPr>
        </p:nvSpPr>
        <p:spPr>
          <a:xfrm>
            <a:off x="304800" y="1143000"/>
            <a:ext cx="11684000" cy="2743200"/>
          </a:xfrm>
        </p:spPr>
        <p:txBody>
          <a:bodyPr>
            <a:normAutofit/>
          </a:bodyPr>
          <a:lstStyle/>
          <a:p>
            <a:pPr marL="285750" indent="-285750">
              <a:buFont typeface="Wingdings" panose="05000000000000000000" pitchFamily="2" charset="2"/>
              <a:buChar char="Ø"/>
            </a:pPr>
            <a:r>
              <a:rPr lang="en-US" sz="2000" dirty="0"/>
              <a:t>To Implement Functionality to Meal and Exercise :</a:t>
            </a:r>
          </a:p>
          <a:p>
            <a:pPr marL="1714500" lvl="3" indent="-342900">
              <a:lnSpc>
                <a:spcPct val="115000"/>
              </a:lnSpc>
              <a:buFont typeface="Wingdings" panose="05000000000000000000" pitchFamily="2" charset="2"/>
              <a:buChar char="q"/>
            </a:pPr>
            <a:r>
              <a:rPr lang="en-US" dirty="0">
                <a:effectLst/>
                <a:ea typeface="MS Mincho" panose="02020609040205080304" pitchFamily="49" charset="-128"/>
                <a:cs typeface="Times New Roman" panose="02020603050405020304" pitchFamily="18" charset="0"/>
              </a:rPr>
              <a:t>Machine Learning Algorithm </a:t>
            </a:r>
          </a:p>
          <a:p>
            <a:pPr marL="1714500" lvl="3" indent="-342900">
              <a:lnSpc>
                <a:spcPct val="115000"/>
              </a:lnSpc>
              <a:buFont typeface="Wingdings" panose="05000000000000000000" pitchFamily="2" charset="2"/>
              <a:buChar char="q"/>
            </a:pPr>
            <a:r>
              <a:rPr lang="en-US" dirty="0">
                <a:effectLst/>
                <a:ea typeface="MS Mincho" panose="02020609040205080304" pitchFamily="49" charset="-128"/>
                <a:cs typeface="Times New Roman" panose="02020603050405020304" pitchFamily="18" charset="0"/>
              </a:rPr>
              <a:t>Python</a:t>
            </a:r>
          </a:p>
          <a:p>
            <a:pPr marL="285750" indent="-285750">
              <a:buFont typeface="Wingdings" panose="05000000000000000000" pitchFamily="2" charset="2"/>
              <a:buChar char="Ø"/>
            </a:pPr>
            <a:r>
              <a:rPr lang="en-US" sz="2000" dirty="0"/>
              <a:t>Tools and Technologies:</a:t>
            </a:r>
          </a:p>
          <a:p>
            <a:pPr marL="1714500" lvl="3" indent="-342900">
              <a:lnSpc>
                <a:spcPct val="115000"/>
              </a:lnSpc>
              <a:buFont typeface="Wingdings" panose="05000000000000000000" pitchFamily="2" charset="2"/>
              <a:buChar char="q"/>
            </a:pPr>
            <a:r>
              <a:rPr lang="en-US" dirty="0">
                <a:ea typeface="MS Mincho" panose="02020609040205080304" pitchFamily="49" charset="-128"/>
                <a:cs typeface="Times New Roman" panose="02020603050405020304" pitchFamily="18" charset="0"/>
              </a:rPr>
              <a:t> JAVA, AWS, Android Studio and Visual Studio </a:t>
            </a:r>
            <a:endParaRPr lang="en-US" dirty="0">
              <a:effectLst/>
              <a:ea typeface="MS Mincho" panose="02020609040205080304" pitchFamily="49" charset="-128"/>
              <a:cs typeface="Times New Roman" panose="02020603050405020304" pitchFamily="18" charset="0"/>
            </a:endParaRPr>
          </a:p>
          <a:p>
            <a:endParaRPr lang="en-GB" sz="2000" dirty="0"/>
          </a:p>
        </p:txBody>
      </p:sp>
      <p:sp>
        <p:nvSpPr>
          <p:cNvPr id="8" name="Rectangle 7">
            <a:extLst>
              <a:ext uri="{FF2B5EF4-FFF2-40B4-BE49-F238E27FC236}">
                <a16:creationId xmlns:a16="http://schemas.microsoft.com/office/drawing/2014/main" id="{B2E3597D-0DF7-8747-D545-72957111CF45}"/>
              </a:ext>
            </a:extLst>
          </p:cNvPr>
          <p:cNvSpPr/>
          <p:nvPr/>
        </p:nvSpPr>
        <p:spPr>
          <a:xfrm>
            <a:off x="2656928" y="6478812"/>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IT20142414</a:t>
            </a:r>
            <a:r>
              <a:rPr lang="en-US" sz="1800" dirty="0">
                <a:solidFill>
                  <a:schemeClr val="tx1"/>
                </a:solidFill>
              </a:rPr>
              <a:t>   |   &lt;</a:t>
            </a:r>
            <a:r>
              <a:rPr lang="en-US" sz="1800" b="1" dirty="0">
                <a:solidFill>
                  <a:schemeClr val="tx1"/>
                </a:solidFill>
              </a:rPr>
              <a:t>&lt;</a:t>
            </a:r>
            <a:r>
              <a:rPr lang="en-US" sz="1400" b="1" dirty="0">
                <a:solidFill>
                  <a:schemeClr val="tx1"/>
                </a:solidFill>
              </a:rPr>
              <a:t> Weerasinghe H.P.E.N.&gt;&gt; </a:t>
            </a:r>
            <a:r>
              <a:rPr lang="en-US" sz="1800" b="1" dirty="0">
                <a:solidFill>
                  <a:schemeClr val="tx1"/>
                </a:solidFill>
              </a:rPr>
              <a:t>&gt;&gt;   </a:t>
            </a:r>
            <a:r>
              <a:rPr lang="en-US" sz="1800" dirty="0">
                <a:solidFill>
                  <a:schemeClr val="tx1"/>
                </a:solidFill>
              </a:rPr>
              <a:t>|   </a:t>
            </a:r>
            <a:r>
              <a:rPr lang="en-US" sz="1800" b="0" dirty="0">
                <a:solidFill>
                  <a:schemeClr val="tx1"/>
                </a:solidFill>
              </a:rPr>
              <a:t>&lt;&lt;TPM-23-365&gt;&gt;</a:t>
            </a:r>
          </a:p>
        </p:txBody>
      </p:sp>
      <p:pic>
        <p:nvPicPr>
          <p:cNvPr id="5" name="Picture 4" descr="Icon&#10;&#10;Description automatically generated">
            <a:extLst>
              <a:ext uri="{FF2B5EF4-FFF2-40B4-BE49-F238E27FC236}">
                <a16:creationId xmlns:a16="http://schemas.microsoft.com/office/drawing/2014/main" id="{1C135133-DE1A-01AF-BC56-18D4AD5A2F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29000" y="3987437"/>
            <a:ext cx="4228743" cy="2114372"/>
          </a:xfrm>
          <a:prstGeom prst="rect">
            <a:avLst/>
          </a:prstGeom>
        </p:spPr>
      </p:pic>
    </p:spTree>
    <p:extLst>
      <p:ext uri="{BB962C8B-B14F-4D97-AF65-F5344CB8AC3E}">
        <p14:creationId xmlns:p14="http://schemas.microsoft.com/office/powerpoint/2010/main" val="93095261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p:txBody>
          <a:bodyPr>
            <a:normAutofit/>
          </a:bodyPr>
          <a:lstStyle/>
          <a:p>
            <a:r>
              <a:rPr lang="en-US" b="1" dirty="0">
                <a:solidFill>
                  <a:schemeClr val="accent2">
                    <a:lumMod val="60000"/>
                    <a:lumOff val="40000"/>
                  </a:schemeClr>
                </a:solidFill>
              </a:rPr>
              <a:t>TECHNOLOGIES TO BE USED</a:t>
            </a:r>
          </a:p>
        </p:txBody>
      </p:sp>
      <p:sp>
        <p:nvSpPr>
          <p:cNvPr id="6" name="Content Placeholder 5">
            <a:extLst>
              <a:ext uri="{FF2B5EF4-FFF2-40B4-BE49-F238E27FC236}">
                <a16:creationId xmlns:a16="http://schemas.microsoft.com/office/drawing/2014/main" id="{F7E461F4-E6D8-4801-94AA-9B72FC99FFED}"/>
              </a:ext>
            </a:extLst>
          </p:cNvPr>
          <p:cNvSpPr>
            <a:spLocks noGrp="1"/>
          </p:cNvSpPr>
          <p:nvPr>
            <p:ph idx="1"/>
          </p:nvPr>
        </p:nvSpPr>
        <p:spPr>
          <a:xfrm>
            <a:off x="304800" y="1524000"/>
            <a:ext cx="5486400" cy="3657600"/>
          </a:xfrm>
          <a:noFill/>
        </p:spPr>
        <p:txBody>
          <a:bodyPr/>
          <a:lstStyle/>
          <a:p>
            <a:pPr marL="285750" indent="-285750">
              <a:buFont typeface="Arial" panose="020B0604020202020204" pitchFamily="34" charset="0"/>
              <a:buChar char="•"/>
            </a:pPr>
            <a:r>
              <a:rPr lang="en-GB" sz="2400" dirty="0">
                <a:effectLst/>
                <a:latin typeface="Calibri" panose="020F0502020204030204" pitchFamily="34" charset="0"/>
                <a:ea typeface="Calibri" panose="020F0502020204030204" pitchFamily="34" charset="0"/>
                <a:cs typeface="Times New Roman" panose="02020603050405020304" pitchFamily="18" charset="0"/>
              </a:rPr>
              <a:t>Machine Learning</a:t>
            </a:r>
          </a:p>
          <a:p>
            <a:pPr marL="285750" indent="-285750">
              <a:lnSpc>
                <a:spcPct val="107000"/>
              </a:lnSpc>
              <a:spcAft>
                <a:spcPts val="800"/>
              </a:spcAft>
              <a:buFont typeface="Arial" panose="020B0604020202020204" pitchFamily="34" charset="0"/>
              <a:buChar char="•"/>
            </a:pPr>
            <a:r>
              <a:rPr lang="en-GB" sz="2400" dirty="0">
                <a:latin typeface="Calibri" panose="020F0502020204030204" pitchFamily="34" charset="0"/>
                <a:ea typeface="Calibri" panose="020F0502020204030204" pitchFamily="34" charset="0"/>
                <a:cs typeface="Times New Roman" panose="02020603050405020304" pitchFamily="18" charset="0"/>
              </a:rPr>
              <a:t>Java</a:t>
            </a:r>
            <a:r>
              <a:rPr lang="en-GB" sz="2400" dirty="0">
                <a:effectLst/>
                <a:latin typeface="Calibri" panose="020F0502020204030204" pitchFamily="34" charset="0"/>
                <a:ea typeface="Calibri" panose="020F0502020204030204" pitchFamily="34" charset="0"/>
                <a:cs typeface="Times New Roman" panose="02020603050405020304" pitchFamily="18" charset="0"/>
              </a:rPr>
              <a:t> </a:t>
            </a:r>
          </a:p>
          <a:p>
            <a:pPr marL="285750" indent="-285750">
              <a:lnSpc>
                <a:spcPct val="107000"/>
              </a:lnSpc>
              <a:spcAft>
                <a:spcPts val="800"/>
              </a:spcAft>
              <a:buFont typeface="Arial" panose="020B0604020202020204" pitchFamily="34" charset="0"/>
              <a:buChar char="•"/>
            </a:pPr>
            <a:r>
              <a:rPr lang="en-GB" sz="2400" dirty="0">
                <a:latin typeface="Calibri" panose="020F0502020204030204" pitchFamily="34" charset="0"/>
                <a:ea typeface="MS Mincho" panose="02020609040205080304" pitchFamily="49" charset="-128"/>
                <a:cs typeface="Times New Roman" panose="02020603050405020304" pitchFamily="18" charset="0"/>
              </a:rPr>
              <a:t>Android studio</a:t>
            </a:r>
          </a:p>
          <a:p>
            <a:pPr marL="285750" indent="-285750">
              <a:lnSpc>
                <a:spcPct val="107000"/>
              </a:lnSpc>
              <a:spcAft>
                <a:spcPts val="800"/>
              </a:spcAft>
              <a:buFont typeface="Arial" panose="020B0604020202020204" pitchFamily="34" charset="0"/>
              <a:buChar char="•"/>
            </a:pPr>
            <a:r>
              <a:rPr lang="en-GB" sz="2400" dirty="0">
                <a:latin typeface="Calibri" panose="020F0502020204030204" pitchFamily="34" charset="0"/>
                <a:ea typeface="MS Mincho" panose="02020609040205080304" pitchFamily="49" charset="-128"/>
                <a:cs typeface="Times New Roman" panose="02020603050405020304" pitchFamily="18" charset="0"/>
              </a:rPr>
              <a:t>Python</a:t>
            </a:r>
            <a:endParaRPr lang="en-US" sz="2400" dirty="0">
              <a:effectLst/>
              <a:latin typeface="Calibri" panose="020F0502020204030204" pitchFamily="34" charset="0"/>
              <a:ea typeface="MS Mincho" panose="02020609040205080304" pitchFamily="49" charset="-128"/>
              <a:cs typeface="Latha" panose="020B0604020202020204" pitchFamily="34" charset="0"/>
            </a:endParaRPr>
          </a:p>
          <a:p>
            <a:pPr marL="0" lvl="0" indent="0">
              <a:buNone/>
            </a:pPr>
            <a:endParaRPr lang="en-US" sz="1600" dirty="0">
              <a:latin typeface="Söhne"/>
            </a:endParaRPr>
          </a:p>
          <a:p>
            <a:pPr lvl="0"/>
            <a:endParaRPr lang="en-US" sz="1600" dirty="0">
              <a:latin typeface="Söhne"/>
            </a:endParaRPr>
          </a:p>
          <a:p>
            <a:pPr lvl="0"/>
            <a:endParaRPr lang="en-US" sz="1600" dirty="0">
              <a:latin typeface="+mj-lt"/>
            </a:endParaRPr>
          </a:p>
          <a:p>
            <a:endParaRPr lang="en-US" sz="1800" dirty="0"/>
          </a:p>
          <a:p>
            <a:pPr marL="0" indent="0" algn="just">
              <a:buNone/>
            </a:pPr>
            <a:endParaRPr lang="en-US" dirty="0"/>
          </a:p>
        </p:txBody>
      </p:sp>
      <p:sp>
        <p:nvSpPr>
          <p:cNvPr id="4" name="Rectangle 3">
            <a:extLst>
              <a:ext uri="{FF2B5EF4-FFF2-40B4-BE49-F238E27FC236}">
                <a16:creationId xmlns:a16="http://schemas.microsoft.com/office/drawing/2014/main" id="{68918CEE-3EE9-4768-90C7-A115F59361EE}"/>
              </a:ext>
            </a:extLst>
          </p:cNvPr>
          <p:cNvSpPr/>
          <p:nvPr/>
        </p:nvSpPr>
        <p:spPr>
          <a:xfrm>
            <a:off x="2656928" y="6478812"/>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IT20142414</a:t>
            </a:r>
            <a:r>
              <a:rPr lang="en-US" sz="1800" dirty="0">
                <a:solidFill>
                  <a:schemeClr val="tx1"/>
                </a:solidFill>
              </a:rPr>
              <a:t>   |   &lt;</a:t>
            </a:r>
            <a:r>
              <a:rPr lang="en-US" sz="1800" b="1" dirty="0">
                <a:solidFill>
                  <a:schemeClr val="tx1"/>
                </a:solidFill>
              </a:rPr>
              <a:t>&lt;</a:t>
            </a:r>
            <a:r>
              <a:rPr lang="en-US" sz="1400" b="1" dirty="0">
                <a:solidFill>
                  <a:schemeClr val="tx1"/>
                </a:solidFill>
              </a:rPr>
              <a:t> Weerasinghe H.P.E.N  </a:t>
            </a:r>
            <a:r>
              <a:rPr lang="en-US" sz="1800" b="1" dirty="0">
                <a:solidFill>
                  <a:schemeClr val="tx1"/>
                </a:solidFill>
              </a:rPr>
              <a:t>&gt;&gt;   </a:t>
            </a:r>
            <a:r>
              <a:rPr lang="en-US" sz="1800" dirty="0">
                <a:solidFill>
                  <a:schemeClr val="tx1"/>
                </a:solidFill>
              </a:rPr>
              <a:t>|   </a:t>
            </a:r>
            <a:r>
              <a:rPr lang="en-US" sz="1800" b="0" dirty="0">
                <a:solidFill>
                  <a:schemeClr val="tx1"/>
                </a:solidFill>
              </a:rPr>
              <a:t>&lt;&lt;TPM-23-365&gt;&gt;</a:t>
            </a:r>
          </a:p>
        </p:txBody>
      </p:sp>
      <p:pic>
        <p:nvPicPr>
          <p:cNvPr id="3" name="Picture 2" descr="A picture containing icon&#10;&#10;Description automatically generated">
            <a:extLst>
              <a:ext uri="{FF2B5EF4-FFF2-40B4-BE49-F238E27FC236}">
                <a16:creationId xmlns:a16="http://schemas.microsoft.com/office/drawing/2014/main" id="{C8C889F5-A4A9-9C47-9D05-F85DC9DBFC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97919" y="3600831"/>
            <a:ext cx="3433763" cy="2576810"/>
          </a:xfrm>
          <a:prstGeom prst="rect">
            <a:avLst/>
          </a:prstGeom>
        </p:spPr>
      </p:pic>
      <p:pic>
        <p:nvPicPr>
          <p:cNvPr id="8" name="Picture 7" descr="Icon&#10;&#10;Description automatically generated">
            <a:extLst>
              <a:ext uri="{FF2B5EF4-FFF2-40B4-BE49-F238E27FC236}">
                <a16:creationId xmlns:a16="http://schemas.microsoft.com/office/drawing/2014/main" id="{4CD1D93F-F662-51B5-CD9A-C414532A14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51232" y="1852611"/>
            <a:ext cx="2305049" cy="2305049"/>
          </a:xfrm>
          <a:prstGeom prst="rect">
            <a:avLst/>
          </a:prstGeom>
        </p:spPr>
      </p:pic>
      <p:pic>
        <p:nvPicPr>
          <p:cNvPr id="11" name="Picture 10" descr="Logo&#10;&#10;Description automatically generated">
            <a:extLst>
              <a:ext uri="{FF2B5EF4-FFF2-40B4-BE49-F238E27FC236}">
                <a16:creationId xmlns:a16="http://schemas.microsoft.com/office/drawing/2014/main" id="{7AD4D76F-4D68-9B49-0B60-F5294B842C1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05800" y="3298255"/>
            <a:ext cx="4122366" cy="2321152"/>
          </a:xfrm>
          <a:prstGeom prst="rect">
            <a:avLst/>
          </a:prstGeom>
        </p:spPr>
      </p:pic>
    </p:spTree>
    <p:extLst>
      <p:ext uri="{BB962C8B-B14F-4D97-AF65-F5344CB8AC3E}">
        <p14:creationId xmlns:p14="http://schemas.microsoft.com/office/powerpoint/2010/main" val="20095955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99B5C2-5948-895D-6EEC-3087915B6DED}"/>
              </a:ext>
            </a:extLst>
          </p:cNvPr>
          <p:cNvSpPr>
            <a:spLocks noGrp="1"/>
          </p:cNvSpPr>
          <p:nvPr>
            <p:ph type="title"/>
          </p:nvPr>
        </p:nvSpPr>
        <p:spPr>
          <a:xfrm>
            <a:off x="0" y="163167"/>
            <a:ext cx="11684000" cy="792162"/>
          </a:xfrm>
        </p:spPr>
        <p:txBody>
          <a:bodyPr>
            <a:normAutofit/>
          </a:bodyPr>
          <a:lstStyle/>
          <a:p>
            <a:r>
              <a:rPr lang="en-US" b="1">
                <a:solidFill>
                  <a:schemeClr val="accent1"/>
                </a:solidFill>
              </a:rPr>
              <a:t>Interfaces</a:t>
            </a:r>
            <a:endParaRPr lang="en-US" b="1" dirty="0">
              <a:solidFill>
                <a:schemeClr val="accent1"/>
              </a:solidFill>
            </a:endParaRPr>
          </a:p>
        </p:txBody>
      </p:sp>
      <p:sp>
        <p:nvSpPr>
          <p:cNvPr id="21" name="TextBox 20">
            <a:extLst>
              <a:ext uri="{FF2B5EF4-FFF2-40B4-BE49-F238E27FC236}">
                <a16:creationId xmlns:a16="http://schemas.microsoft.com/office/drawing/2014/main" id="{525A192E-B14E-6CE2-1FCF-020E8EC4F9C2}"/>
              </a:ext>
            </a:extLst>
          </p:cNvPr>
          <p:cNvSpPr txBox="1"/>
          <p:nvPr/>
        </p:nvSpPr>
        <p:spPr>
          <a:xfrm>
            <a:off x="2133600" y="6475532"/>
            <a:ext cx="7085882" cy="369332"/>
          </a:xfrm>
          <a:prstGeom prst="rect">
            <a:avLst/>
          </a:prstGeom>
          <a:noFill/>
        </p:spPr>
        <p:txBody>
          <a:bodyPr wrap="square">
            <a:spAutoFit/>
          </a:bodyPr>
          <a:lstStyle/>
          <a:p>
            <a:r>
              <a:rPr lang="en-US" sz="1800" b="1" dirty="0">
                <a:solidFill>
                  <a:schemeClr val="tx1"/>
                </a:solidFill>
              </a:rPr>
              <a:t>IT20142414</a:t>
            </a:r>
            <a:r>
              <a:rPr lang="en-US" sz="1800" dirty="0">
                <a:solidFill>
                  <a:schemeClr val="tx1"/>
                </a:solidFill>
              </a:rPr>
              <a:t>   |   &lt;</a:t>
            </a:r>
            <a:r>
              <a:rPr lang="en-US" sz="1800" b="1" dirty="0">
                <a:solidFill>
                  <a:schemeClr val="tx1"/>
                </a:solidFill>
              </a:rPr>
              <a:t>&lt;</a:t>
            </a:r>
            <a:r>
              <a:rPr lang="en-US" sz="1600" b="1" dirty="0">
                <a:solidFill>
                  <a:schemeClr val="tx1"/>
                </a:solidFill>
              </a:rPr>
              <a:t>Weerasinghe H.P.E.N&gt;&gt;   </a:t>
            </a:r>
            <a:r>
              <a:rPr lang="en-US" sz="1800" dirty="0">
                <a:solidFill>
                  <a:schemeClr val="tx1"/>
                </a:solidFill>
              </a:rPr>
              <a:t>|   </a:t>
            </a:r>
            <a:r>
              <a:rPr lang="en-US" sz="1800" b="0" dirty="0">
                <a:solidFill>
                  <a:schemeClr val="tx1"/>
                </a:solidFill>
              </a:rPr>
              <a:t>&lt;&lt;TMP-23-365&gt;&gt;</a:t>
            </a:r>
          </a:p>
        </p:txBody>
      </p:sp>
      <p:pic>
        <p:nvPicPr>
          <p:cNvPr id="4" name="Picture 3" descr="A menu of a restaurant&#10;&#10;Description automatically generated">
            <a:extLst>
              <a:ext uri="{FF2B5EF4-FFF2-40B4-BE49-F238E27FC236}">
                <a16:creationId xmlns:a16="http://schemas.microsoft.com/office/drawing/2014/main" id="{598A0CB8-8954-AD05-A98F-FEE5F909AB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8800" y="955329"/>
            <a:ext cx="3086100" cy="5334000"/>
          </a:xfrm>
          <a:prstGeom prst="rect">
            <a:avLst/>
          </a:prstGeom>
        </p:spPr>
      </p:pic>
      <p:pic>
        <p:nvPicPr>
          <p:cNvPr id="6" name="Picture 5" descr="A screenshot of a cell phone&#10;&#10;Description automatically generated">
            <a:extLst>
              <a:ext uri="{FF2B5EF4-FFF2-40B4-BE49-F238E27FC236}">
                <a16:creationId xmlns:a16="http://schemas.microsoft.com/office/drawing/2014/main" id="{22F66F0F-39B5-6C9A-BEBA-F72AFD90CD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8000" y="1029381"/>
            <a:ext cx="3086100" cy="5334001"/>
          </a:xfrm>
          <a:prstGeom prst="rect">
            <a:avLst/>
          </a:prstGeom>
        </p:spPr>
      </p:pic>
    </p:spTree>
    <p:extLst>
      <p:ext uri="{BB962C8B-B14F-4D97-AF65-F5344CB8AC3E}">
        <p14:creationId xmlns:p14="http://schemas.microsoft.com/office/powerpoint/2010/main" val="275666522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C1E257-B28D-2A30-4E43-9D6E2539E0C1}"/>
              </a:ext>
            </a:extLst>
          </p:cNvPr>
          <p:cNvSpPr>
            <a:spLocks noGrp="1"/>
          </p:cNvSpPr>
          <p:nvPr>
            <p:ph type="title"/>
          </p:nvPr>
        </p:nvSpPr>
        <p:spPr>
          <a:xfrm>
            <a:off x="533400" y="292917"/>
            <a:ext cx="8596668" cy="1320800"/>
          </a:xfrm>
        </p:spPr>
        <p:txBody>
          <a:bodyPr>
            <a:normAutofit fontScale="90000"/>
          </a:bodyPr>
          <a:lstStyle/>
          <a:p>
            <a:r>
              <a:rPr lang="en-US" sz="4900" b="1">
                <a:solidFill>
                  <a:schemeClr val="accent1"/>
                </a:solidFill>
              </a:rPr>
              <a:t>Backend Process..</a:t>
            </a:r>
            <a:br>
              <a:rPr lang="en-US" sz="4400" b="1">
                <a:solidFill>
                  <a:schemeClr val="accent1"/>
                </a:solidFill>
              </a:rPr>
            </a:br>
            <a:br>
              <a:rPr lang="en-US" sz="2200" b="1"/>
            </a:br>
            <a:endParaRPr lang="en-US" dirty="0"/>
          </a:p>
        </p:txBody>
      </p:sp>
      <p:sp>
        <p:nvSpPr>
          <p:cNvPr id="14" name="TextBox 13">
            <a:extLst>
              <a:ext uri="{FF2B5EF4-FFF2-40B4-BE49-F238E27FC236}">
                <a16:creationId xmlns:a16="http://schemas.microsoft.com/office/drawing/2014/main" id="{70B6843D-057B-97CB-34FE-AEFD88803DE2}"/>
              </a:ext>
            </a:extLst>
          </p:cNvPr>
          <p:cNvSpPr txBox="1"/>
          <p:nvPr/>
        </p:nvSpPr>
        <p:spPr>
          <a:xfrm>
            <a:off x="2514600" y="6458476"/>
            <a:ext cx="6908800" cy="369332"/>
          </a:xfrm>
          <a:prstGeom prst="rect">
            <a:avLst/>
          </a:prstGeom>
          <a:noFill/>
        </p:spPr>
        <p:txBody>
          <a:bodyPr wrap="square">
            <a:spAutoFit/>
          </a:bodyPr>
          <a:lstStyle/>
          <a:p>
            <a:r>
              <a:rPr lang="en-US" sz="1800" b="1" dirty="0">
                <a:solidFill>
                  <a:schemeClr val="tx1"/>
                </a:solidFill>
              </a:rPr>
              <a:t>IT20142414</a:t>
            </a:r>
            <a:r>
              <a:rPr lang="en-US" sz="1800" dirty="0">
                <a:solidFill>
                  <a:schemeClr val="tx1"/>
                </a:solidFill>
              </a:rPr>
              <a:t>   |   &lt;</a:t>
            </a:r>
            <a:r>
              <a:rPr lang="en-US" sz="1800" b="1" dirty="0">
                <a:solidFill>
                  <a:schemeClr val="tx1"/>
                </a:solidFill>
              </a:rPr>
              <a:t>&lt;</a:t>
            </a:r>
            <a:r>
              <a:rPr lang="en-US" sz="1600" b="1" dirty="0">
                <a:solidFill>
                  <a:schemeClr val="tx1"/>
                </a:solidFill>
              </a:rPr>
              <a:t>Weerasinghe H.P.E.N&gt;&gt;   </a:t>
            </a:r>
            <a:r>
              <a:rPr lang="en-US" sz="1800" dirty="0">
                <a:solidFill>
                  <a:schemeClr val="tx1"/>
                </a:solidFill>
              </a:rPr>
              <a:t>|   </a:t>
            </a:r>
            <a:r>
              <a:rPr lang="en-US" sz="1800" b="0" dirty="0">
                <a:solidFill>
                  <a:schemeClr val="tx1"/>
                </a:solidFill>
              </a:rPr>
              <a:t>&lt;&lt;TMP-23-365&gt;&gt;</a:t>
            </a:r>
          </a:p>
        </p:txBody>
      </p:sp>
      <p:pic>
        <p:nvPicPr>
          <p:cNvPr id="4" name="Picture 3" descr="A computer screen with many colorful text">
            <a:extLst>
              <a:ext uri="{FF2B5EF4-FFF2-40B4-BE49-F238E27FC236}">
                <a16:creationId xmlns:a16="http://schemas.microsoft.com/office/drawing/2014/main" id="{CE5FF771-6CC5-2C01-FDDC-D8E04DE58A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 y="1066800"/>
            <a:ext cx="11887200" cy="51054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410324743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38" name="Group 37">
            <a:extLst>
              <a:ext uri="{FF2B5EF4-FFF2-40B4-BE49-F238E27FC236}">
                <a16:creationId xmlns:a16="http://schemas.microsoft.com/office/drawing/2014/main" id="{0565C35A-C6FA-4269-822E-6DB5B9C4888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39" name="Straight Connector 38">
              <a:extLst>
                <a:ext uri="{FF2B5EF4-FFF2-40B4-BE49-F238E27FC236}">
                  <a16:creationId xmlns:a16="http://schemas.microsoft.com/office/drawing/2014/main" id="{F8BBEF76-F066-4551-8A87-AAFD9969E52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40" name="Straight Connector 39">
              <a:extLst>
                <a:ext uri="{FF2B5EF4-FFF2-40B4-BE49-F238E27FC236}">
                  <a16:creationId xmlns:a16="http://schemas.microsoft.com/office/drawing/2014/main" id="{97E701E2-9884-4313-A922-224D075A7C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41" name="Rectangle 23">
              <a:extLst>
                <a:ext uri="{FF2B5EF4-FFF2-40B4-BE49-F238E27FC236}">
                  <a16:creationId xmlns:a16="http://schemas.microsoft.com/office/drawing/2014/main" id="{32C9DF5B-371A-4170-9F46-B6EE7EF028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2" name="Rectangle 25">
              <a:extLst>
                <a:ext uri="{FF2B5EF4-FFF2-40B4-BE49-F238E27FC236}">
                  <a16:creationId xmlns:a16="http://schemas.microsoft.com/office/drawing/2014/main" id="{00EAEF78-4C36-4EC9-855A-C27427C36B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3" name="Isosceles Triangle 42">
              <a:extLst>
                <a:ext uri="{FF2B5EF4-FFF2-40B4-BE49-F238E27FC236}">
                  <a16:creationId xmlns:a16="http://schemas.microsoft.com/office/drawing/2014/main" id="{5E397A22-38A0-4816-926B-740F8E1899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4" name="Rectangle 27">
              <a:extLst>
                <a:ext uri="{FF2B5EF4-FFF2-40B4-BE49-F238E27FC236}">
                  <a16:creationId xmlns:a16="http://schemas.microsoft.com/office/drawing/2014/main" id="{A4756C8A-87DB-494D-999F-E6C0EB0BDA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5" name="Rectangle 28">
              <a:extLst>
                <a:ext uri="{FF2B5EF4-FFF2-40B4-BE49-F238E27FC236}">
                  <a16:creationId xmlns:a16="http://schemas.microsoft.com/office/drawing/2014/main" id="{FB60A164-1613-43A9-A23E-870E89DD90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6" name="Rectangle 29">
              <a:extLst>
                <a:ext uri="{FF2B5EF4-FFF2-40B4-BE49-F238E27FC236}">
                  <a16:creationId xmlns:a16="http://schemas.microsoft.com/office/drawing/2014/main" id="{CA0CF5DE-8A99-4138-A0F0-C84DA0C732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7" name="Isosceles Triangle 46">
              <a:extLst>
                <a:ext uri="{FF2B5EF4-FFF2-40B4-BE49-F238E27FC236}">
                  <a16:creationId xmlns:a16="http://schemas.microsoft.com/office/drawing/2014/main" id="{B41D911B-1F2A-43C3-BDE4-77A1F3D854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8" name="Isosceles Triangle 47">
              <a:extLst>
                <a:ext uri="{FF2B5EF4-FFF2-40B4-BE49-F238E27FC236}">
                  <a16:creationId xmlns:a16="http://schemas.microsoft.com/office/drawing/2014/main" id="{A429A86E-CFC2-4521-9A58-DF4BF96D95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pSp>
      <p:sp useBgFill="1">
        <p:nvSpPr>
          <p:cNvPr id="50" name="Rectangle 49">
            <a:extLst>
              <a:ext uri="{FF2B5EF4-FFF2-40B4-BE49-F238E27FC236}">
                <a16:creationId xmlns:a16="http://schemas.microsoft.com/office/drawing/2014/main" id="{21029ED5-F105-4DD2-99C8-1E44228179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2" name="Group 51">
            <a:extLst>
              <a:ext uri="{FF2B5EF4-FFF2-40B4-BE49-F238E27FC236}">
                <a16:creationId xmlns:a16="http://schemas.microsoft.com/office/drawing/2014/main" id="{2D621E68-BF28-4A1C-B1A2-4E55E139E79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53" name="Straight Connector 52">
              <a:extLst>
                <a:ext uri="{FF2B5EF4-FFF2-40B4-BE49-F238E27FC236}">
                  <a16:creationId xmlns:a16="http://schemas.microsoft.com/office/drawing/2014/main" id="{BE8BBE4D-F0DF-49B9-B75A-99DAC53ACA7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54" name="Rectangle 23">
              <a:extLst>
                <a:ext uri="{FF2B5EF4-FFF2-40B4-BE49-F238E27FC236}">
                  <a16:creationId xmlns:a16="http://schemas.microsoft.com/office/drawing/2014/main" id="{E0F07DDC-34A6-46A1-9DE9-2BBE2931A5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55" name="Rectangle 25">
              <a:extLst>
                <a:ext uri="{FF2B5EF4-FFF2-40B4-BE49-F238E27FC236}">
                  <a16:creationId xmlns:a16="http://schemas.microsoft.com/office/drawing/2014/main" id="{2CEB2BF9-B8DB-45B9-86EA-D197B5B1AE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56" name="Isosceles Triangle 55">
              <a:extLst>
                <a:ext uri="{FF2B5EF4-FFF2-40B4-BE49-F238E27FC236}">
                  <a16:creationId xmlns:a16="http://schemas.microsoft.com/office/drawing/2014/main" id="{08B5BB34-3801-4E70-A981-FE007635E1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57" name="Rectangle 27">
              <a:extLst>
                <a:ext uri="{FF2B5EF4-FFF2-40B4-BE49-F238E27FC236}">
                  <a16:creationId xmlns:a16="http://schemas.microsoft.com/office/drawing/2014/main" id="{38432A75-2CEB-463C-A8F2-ABB50A79F4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58" name="Rectangle 28">
              <a:extLst>
                <a:ext uri="{FF2B5EF4-FFF2-40B4-BE49-F238E27FC236}">
                  <a16:creationId xmlns:a16="http://schemas.microsoft.com/office/drawing/2014/main" id="{E7E850B8-C050-4597-8BEB-113FEC9A27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59" name="Rectangle 29">
              <a:extLst>
                <a:ext uri="{FF2B5EF4-FFF2-40B4-BE49-F238E27FC236}">
                  <a16:creationId xmlns:a16="http://schemas.microsoft.com/office/drawing/2014/main" id="{24ACC798-9CEC-4B6F-A8DD-F8E6FCCCF1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60" name="Isosceles Triangle 59">
              <a:extLst>
                <a:ext uri="{FF2B5EF4-FFF2-40B4-BE49-F238E27FC236}">
                  <a16:creationId xmlns:a16="http://schemas.microsoft.com/office/drawing/2014/main" id="{1D58A8C6-1294-4CD9-89BC-F1E981A524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61" name="Isosceles Triangle 60">
              <a:extLst>
                <a:ext uri="{FF2B5EF4-FFF2-40B4-BE49-F238E27FC236}">
                  <a16:creationId xmlns:a16="http://schemas.microsoft.com/office/drawing/2014/main" id="{F32F2ED6-6143-46C4-A641-72D42732B6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pSp>
      <p:sp>
        <p:nvSpPr>
          <p:cNvPr id="63" name="Rectangle 62">
            <a:extLst>
              <a:ext uri="{FF2B5EF4-FFF2-40B4-BE49-F238E27FC236}">
                <a16:creationId xmlns:a16="http://schemas.microsoft.com/office/drawing/2014/main" id="{5C9652B3-A450-4ED6-8FBF-F536BA60B4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2222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computer screen with colorful text&#10;&#10;Description automatically generated">
            <a:extLst>
              <a:ext uri="{FF2B5EF4-FFF2-40B4-BE49-F238E27FC236}">
                <a16:creationId xmlns:a16="http://schemas.microsoft.com/office/drawing/2014/main" id="{90A2F37A-BF05-E0A1-AE8C-A0E52D9296A2}"/>
              </a:ext>
            </a:extLst>
          </p:cNvPr>
          <p:cNvPicPr>
            <a:picLocks noChangeAspect="1"/>
          </p:cNvPicPr>
          <p:nvPr/>
        </p:nvPicPr>
        <p:blipFill rotWithShape="1">
          <a:blip r:embed="rId2">
            <a:extLst>
              <a:ext uri="{28A0092B-C50C-407E-A947-70E740481C1C}">
                <a14:useLocalDpi xmlns:a14="http://schemas.microsoft.com/office/drawing/2010/main" val="0"/>
              </a:ext>
            </a:extLst>
          </a:blip>
          <a:srcRect t="8096" r="1" b="1"/>
          <a:stretch/>
        </p:blipFill>
        <p:spPr>
          <a:xfrm>
            <a:off x="568452" y="571500"/>
            <a:ext cx="11055096" cy="5715000"/>
          </a:xfrm>
          <a:prstGeom prst="rect">
            <a:avLst/>
          </a:prstGeom>
        </p:spPr>
      </p:pic>
    </p:spTree>
    <p:extLst>
      <p:ext uri="{BB962C8B-B14F-4D97-AF65-F5344CB8AC3E}">
        <p14:creationId xmlns:p14="http://schemas.microsoft.com/office/powerpoint/2010/main" val="285784037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DDE8DE2B-61C1-46D5-BEB8-521321C182C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3" name="Straight Connector 12">
              <a:extLst>
                <a:ext uri="{FF2B5EF4-FFF2-40B4-BE49-F238E27FC236}">
                  <a16:creationId xmlns:a16="http://schemas.microsoft.com/office/drawing/2014/main" id="{E012C92A-B902-4B69-BDCF-CCA3021FCB4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A2BDBC14-42A0-4182-BFBA-0751F6350CB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5" name="Rectangle 23">
              <a:extLst>
                <a:ext uri="{FF2B5EF4-FFF2-40B4-BE49-F238E27FC236}">
                  <a16:creationId xmlns:a16="http://schemas.microsoft.com/office/drawing/2014/main" id="{902DC474-5BCC-4188-ACDC-AD63E6B187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6" name="Rectangle 25">
              <a:extLst>
                <a:ext uri="{FF2B5EF4-FFF2-40B4-BE49-F238E27FC236}">
                  <a16:creationId xmlns:a16="http://schemas.microsoft.com/office/drawing/2014/main" id="{7B427019-8592-4032-931B-4F27104C9D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7" name="Isosceles Triangle 16">
              <a:extLst>
                <a:ext uri="{FF2B5EF4-FFF2-40B4-BE49-F238E27FC236}">
                  <a16:creationId xmlns:a16="http://schemas.microsoft.com/office/drawing/2014/main" id="{1D6E2CEA-A5BB-4CF7-B907-AE4DBF6748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8" name="Rectangle 27">
              <a:extLst>
                <a:ext uri="{FF2B5EF4-FFF2-40B4-BE49-F238E27FC236}">
                  <a16:creationId xmlns:a16="http://schemas.microsoft.com/office/drawing/2014/main" id="{78D09D5A-29CC-4B32-9CE1-72E607558A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9" name="Rectangle 28">
              <a:extLst>
                <a:ext uri="{FF2B5EF4-FFF2-40B4-BE49-F238E27FC236}">
                  <a16:creationId xmlns:a16="http://schemas.microsoft.com/office/drawing/2014/main" id="{6DF3A3FC-950B-40B0-923D-0F0BC1A542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0" name="Rectangle 29">
              <a:extLst>
                <a:ext uri="{FF2B5EF4-FFF2-40B4-BE49-F238E27FC236}">
                  <a16:creationId xmlns:a16="http://schemas.microsoft.com/office/drawing/2014/main" id="{BCA0F2E1-CD3D-4521-9CCB-41A5CC6C54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1" name="Isosceles Triangle 20">
              <a:extLst>
                <a:ext uri="{FF2B5EF4-FFF2-40B4-BE49-F238E27FC236}">
                  <a16:creationId xmlns:a16="http://schemas.microsoft.com/office/drawing/2014/main" id="{9BA4F16A-21DC-462A-AD37-0A93C8B79E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2" name="Isosceles Triangle 21">
              <a:extLst>
                <a:ext uri="{FF2B5EF4-FFF2-40B4-BE49-F238E27FC236}">
                  <a16:creationId xmlns:a16="http://schemas.microsoft.com/office/drawing/2014/main" id="{FB75EBDD-038D-4572-A372-1149382957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pSp>
      <p:sp>
        <p:nvSpPr>
          <p:cNvPr id="24" name="Rectangle 23">
            <a:extLst>
              <a:ext uri="{FF2B5EF4-FFF2-40B4-BE49-F238E27FC236}">
                <a16:creationId xmlns:a16="http://schemas.microsoft.com/office/drawing/2014/main" id="{21029ED5-F105-4DD2-99C8-1E44228179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 name="Group 25">
            <a:extLst>
              <a:ext uri="{FF2B5EF4-FFF2-40B4-BE49-F238E27FC236}">
                <a16:creationId xmlns:a16="http://schemas.microsoft.com/office/drawing/2014/main" id="{2D621E68-BF28-4A1C-B1A2-4E55E139E79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7" name="Straight Connector 26">
              <a:extLst>
                <a:ext uri="{FF2B5EF4-FFF2-40B4-BE49-F238E27FC236}">
                  <a16:creationId xmlns:a16="http://schemas.microsoft.com/office/drawing/2014/main" id="{BE8BBE4D-F0DF-49B9-B75A-99DAC53ACA7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8" name="Rectangle 23">
              <a:extLst>
                <a:ext uri="{FF2B5EF4-FFF2-40B4-BE49-F238E27FC236}">
                  <a16:creationId xmlns:a16="http://schemas.microsoft.com/office/drawing/2014/main" id="{E0F07DDC-34A6-46A1-9DE9-2BBE2931A5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9" name="Rectangle 25">
              <a:extLst>
                <a:ext uri="{FF2B5EF4-FFF2-40B4-BE49-F238E27FC236}">
                  <a16:creationId xmlns:a16="http://schemas.microsoft.com/office/drawing/2014/main" id="{2CEB2BF9-B8DB-45B9-86EA-D197B5B1AE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0" name="Isosceles Triangle 29">
              <a:extLst>
                <a:ext uri="{FF2B5EF4-FFF2-40B4-BE49-F238E27FC236}">
                  <a16:creationId xmlns:a16="http://schemas.microsoft.com/office/drawing/2014/main" id="{08B5BB34-3801-4E70-A981-FE007635E1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1" name="Rectangle 27">
              <a:extLst>
                <a:ext uri="{FF2B5EF4-FFF2-40B4-BE49-F238E27FC236}">
                  <a16:creationId xmlns:a16="http://schemas.microsoft.com/office/drawing/2014/main" id="{38432A75-2CEB-463C-A8F2-ABB50A79F4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2" name="Rectangle 28">
              <a:extLst>
                <a:ext uri="{FF2B5EF4-FFF2-40B4-BE49-F238E27FC236}">
                  <a16:creationId xmlns:a16="http://schemas.microsoft.com/office/drawing/2014/main" id="{E7E850B8-C050-4597-8BEB-113FEC9A27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3" name="Rectangle 29">
              <a:extLst>
                <a:ext uri="{FF2B5EF4-FFF2-40B4-BE49-F238E27FC236}">
                  <a16:creationId xmlns:a16="http://schemas.microsoft.com/office/drawing/2014/main" id="{24ACC798-9CEC-4B6F-A8DD-F8E6FCCCF1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4" name="Isosceles Triangle 33">
              <a:extLst>
                <a:ext uri="{FF2B5EF4-FFF2-40B4-BE49-F238E27FC236}">
                  <a16:creationId xmlns:a16="http://schemas.microsoft.com/office/drawing/2014/main" id="{1D58A8C6-1294-4CD9-89BC-F1E981A524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5" name="Isosceles Triangle 34">
              <a:extLst>
                <a:ext uri="{FF2B5EF4-FFF2-40B4-BE49-F238E27FC236}">
                  <a16:creationId xmlns:a16="http://schemas.microsoft.com/office/drawing/2014/main" id="{F32F2ED6-6143-46C4-A641-72D42732B6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pSp>
      <p:sp>
        <p:nvSpPr>
          <p:cNvPr id="37" name="Rectangle 36">
            <a:extLst>
              <a:ext uri="{FF2B5EF4-FFF2-40B4-BE49-F238E27FC236}">
                <a16:creationId xmlns:a16="http://schemas.microsoft.com/office/drawing/2014/main" id="{5C9652B3-A450-4ED6-8FBF-F536BA60B4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2222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computer screen with text on it&#10;&#10;Description automatically generated">
            <a:extLst>
              <a:ext uri="{FF2B5EF4-FFF2-40B4-BE49-F238E27FC236}">
                <a16:creationId xmlns:a16="http://schemas.microsoft.com/office/drawing/2014/main" id="{02A488FE-3A09-9D79-AE54-7B880E32871D}"/>
              </a:ext>
            </a:extLst>
          </p:cNvPr>
          <p:cNvPicPr>
            <a:picLocks noChangeAspect="1"/>
          </p:cNvPicPr>
          <p:nvPr/>
        </p:nvPicPr>
        <p:blipFill rotWithShape="1">
          <a:blip r:embed="rId2">
            <a:extLst>
              <a:ext uri="{28A0092B-C50C-407E-A947-70E740481C1C}">
                <a14:useLocalDpi xmlns:a14="http://schemas.microsoft.com/office/drawing/2010/main" val="0"/>
              </a:ext>
            </a:extLst>
          </a:blip>
          <a:srcRect t="8097" r="1" b="1"/>
          <a:stretch/>
        </p:blipFill>
        <p:spPr>
          <a:xfrm>
            <a:off x="568452" y="571500"/>
            <a:ext cx="11055096" cy="5715000"/>
          </a:xfrm>
          <a:prstGeom prst="rect">
            <a:avLst/>
          </a:prstGeom>
        </p:spPr>
      </p:pic>
      <p:sp>
        <p:nvSpPr>
          <p:cNvPr id="4" name="Date Placeholder 3">
            <a:extLst>
              <a:ext uri="{FF2B5EF4-FFF2-40B4-BE49-F238E27FC236}">
                <a16:creationId xmlns:a16="http://schemas.microsoft.com/office/drawing/2014/main" id="{C5E23C17-7802-27E1-3E53-18915BDD2E5B}"/>
              </a:ext>
            </a:extLst>
          </p:cNvPr>
          <p:cNvSpPr>
            <a:spLocks noGrp="1"/>
          </p:cNvSpPr>
          <p:nvPr>
            <p:ph type="dt" sz="half" idx="10"/>
          </p:nvPr>
        </p:nvSpPr>
        <p:spPr>
          <a:xfrm>
            <a:off x="6152556" y="6420107"/>
            <a:ext cx="4305893" cy="365125"/>
          </a:xfrm>
        </p:spPr>
        <p:txBody>
          <a:bodyPr vert="horz" lIns="91440" tIns="45720" rIns="91440" bIns="45720" rtlCol="0" anchor="ctr">
            <a:normAutofit/>
          </a:bodyPr>
          <a:lstStyle/>
          <a:p>
            <a:pPr>
              <a:spcAft>
                <a:spcPts val="600"/>
              </a:spcAft>
            </a:pPr>
            <a:fld id="{2767CD7C-401F-4DA8-BC0F-0C24822C04F4}" type="datetime1">
              <a:rPr lang="en-US">
                <a:solidFill>
                  <a:srgbClr val="FFFFFF"/>
                </a:solidFill>
              </a:rPr>
              <a:pPr>
                <a:spcAft>
                  <a:spcPts val="600"/>
                </a:spcAft>
              </a:pPr>
              <a:t>10/29/2023</a:t>
            </a:fld>
            <a:endParaRPr lang="en-US">
              <a:solidFill>
                <a:srgbClr val="FFFFFF"/>
              </a:solidFill>
            </a:endParaRPr>
          </a:p>
        </p:txBody>
      </p:sp>
      <p:sp>
        <p:nvSpPr>
          <p:cNvPr id="5" name="Slide Number Placeholder 4">
            <a:extLst>
              <a:ext uri="{FF2B5EF4-FFF2-40B4-BE49-F238E27FC236}">
                <a16:creationId xmlns:a16="http://schemas.microsoft.com/office/drawing/2014/main" id="{BE046253-5ADA-7B70-D3A9-2D235D5D218F}"/>
              </a:ext>
            </a:extLst>
          </p:cNvPr>
          <p:cNvSpPr>
            <a:spLocks noGrp="1"/>
          </p:cNvSpPr>
          <p:nvPr>
            <p:ph type="sldNum" sz="quarter" idx="12"/>
          </p:nvPr>
        </p:nvSpPr>
        <p:spPr>
          <a:xfrm>
            <a:off x="10860438" y="6420107"/>
            <a:ext cx="683339" cy="365125"/>
          </a:xfrm>
        </p:spPr>
        <p:txBody>
          <a:bodyPr vert="horz" lIns="91440" tIns="45720" rIns="91440" bIns="45720" rtlCol="0" anchor="ctr">
            <a:normAutofit/>
          </a:bodyPr>
          <a:lstStyle/>
          <a:p>
            <a:pPr>
              <a:spcAft>
                <a:spcPts val="600"/>
              </a:spcAft>
            </a:pPr>
            <a:fld id="{4FAB73BC-B049-4115-A692-8D63A059BFB8}" type="slidenum">
              <a:rPr lang="en-US">
                <a:solidFill>
                  <a:srgbClr val="FFFFFF"/>
                </a:solidFill>
              </a:rPr>
              <a:pPr>
                <a:spcAft>
                  <a:spcPts val="600"/>
                </a:spcAft>
              </a:pPr>
              <a:t>35</a:t>
            </a:fld>
            <a:endParaRPr lang="en-US">
              <a:solidFill>
                <a:srgbClr val="FFFFFF"/>
              </a:solidFill>
            </a:endParaRPr>
          </a:p>
        </p:txBody>
      </p:sp>
    </p:spTree>
    <p:extLst>
      <p:ext uri="{BB962C8B-B14F-4D97-AF65-F5344CB8AC3E}">
        <p14:creationId xmlns:p14="http://schemas.microsoft.com/office/powerpoint/2010/main" val="167606065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36278F5E-35B7-2984-A7AF-92CBDCDD9B94}"/>
              </a:ext>
            </a:extLst>
          </p:cNvPr>
          <p:cNvSpPr txBox="1"/>
          <p:nvPr/>
        </p:nvSpPr>
        <p:spPr>
          <a:xfrm>
            <a:off x="3048000" y="6488668"/>
            <a:ext cx="6781081" cy="369332"/>
          </a:xfrm>
          <a:prstGeom prst="rect">
            <a:avLst/>
          </a:prstGeom>
          <a:noFill/>
        </p:spPr>
        <p:txBody>
          <a:bodyPr wrap="square">
            <a:spAutoFit/>
          </a:bodyPr>
          <a:lstStyle/>
          <a:p>
            <a:r>
              <a:rPr lang="en-US" sz="1800" b="1" dirty="0">
                <a:solidFill>
                  <a:schemeClr val="tx1"/>
                </a:solidFill>
              </a:rPr>
              <a:t>IT20142414</a:t>
            </a:r>
            <a:r>
              <a:rPr lang="en-US" sz="1800" dirty="0">
                <a:solidFill>
                  <a:schemeClr val="tx1"/>
                </a:solidFill>
              </a:rPr>
              <a:t>   |   &lt;</a:t>
            </a:r>
            <a:r>
              <a:rPr lang="en-US" sz="1800" b="1" dirty="0">
                <a:solidFill>
                  <a:schemeClr val="tx1"/>
                </a:solidFill>
              </a:rPr>
              <a:t>&lt;</a:t>
            </a:r>
            <a:r>
              <a:rPr lang="en-US" sz="1600" b="1" dirty="0">
                <a:solidFill>
                  <a:schemeClr val="tx1"/>
                </a:solidFill>
              </a:rPr>
              <a:t>Weerasinghe H.P.E.N&gt;&gt;   </a:t>
            </a:r>
            <a:r>
              <a:rPr lang="en-US" sz="1800" dirty="0">
                <a:solidFill>
                  <a:schemeClr val="tx1"/>
                </a:solidFill>
              </a:rPr>
              <a:t>|   </a:t>
            </a:r>
            <a:r>
              <a:rPr lang="en-US" sz="1800" b="0" dirty="0">
                <a:solidFill>
                  <a:schemeClr val="tx1"/>
                </a:solidFill>
              </a:rPr>
              <a:t>&lt;&lt;TMP-23-365&gt;&gt;</a:t>
            </a:r>
          </a:p>
        </p:txBody>
      </p:sp>
      <p:sp>
        <p:nvSpPr>
          <p:cNvPr id="4" name="TextBox 3">
            <a:extLst>
              <a:ext uri="{FF2B5EF4-FFF2-40B4-BE49-F238E27FC236}">
                <a16:creationId xmlns:a16="http://schemas.microsoft.com/office/drawing/2014/main" id="{15BF0909-9D0F-9E74-3321-C64A5015B550}"/>
              </a:ext>
            </a:extLst>
          </p:cNvPr>
          <p:cNvSpPr txBox="1"/>
          <p:nvPr/>
        </p:nvSpPr>
        <p:spPr>
          <a:xfrm>
            <a:off x="3428640" y="76200"/>
            <a:ext cx="6019800" cy="769441"/>
          </a:xfrm>
          <a:prstGeom prst="rect">
            <a:avLst/>
          </a:prstGeom>
          <a:noFill/>
        </p:spPr>
        <p:txBody>
          <a:bodyPr wrap="square" rtlCol="0">
            <a:spAutoFit/>
          </a:bodyPr>
          <a:lstStyle/>
          <a:p>
            <a:r>
              <a:rPr lang="en-US" sz="4400" b="1" dirty="0">
                <a:solidFill>
                  <a:schemeClr val="accent1"/>
                </a:solidFill>
                <a:latin typeface="Adobe Devanagari"/>
              </a:rPr>
              <a:t>ML Process So Far…</a:t>
            </a:r>
            <a:endParaRPr lang="en-GB" sz="4400" b="1" dirty="0">
              <a:solidFill>
                <a:schemeClr val="accent1"/>
              </a:solidFill>
              <a:latin typeface="Adobe Devanagari"/>
            </a:endParaRPr>
          </a:p>
        </p:txBody>
      </p:sp>
      <p:pic>
        <p:nvPicPr>
          <p:cNvPr id="6" name="Picture 5" descr="A screenshot of a computer&#10;&#10;Description automatically generated">
            <a:extLst>
              <a:ext uri="{FF2B5EF4-FFF2-40B4-BE49-F238E27FC236}">
                <a16:creationId xmlns:a16="http://schemas.microsoft.com/office/drawing/2014/main" id="{69CF4877-F0AD-1840-DBC7-C980ADB606B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45641"/>
            <a:ext cx="12192000" cy="6009184"/>
          </a:xfrm>
          <a:prstGeom prst="rect">
            <a:avLst/>
          </a:prstGeom>
        </p:spPr>
      </p:pic>
    </p:spTree>
    <p:extLst>
      <p:ext uri="{BB962C8B-B14F-4D97-AF65-F5344CB8AC3E}">
        <p14:creationId xmlns:p14="http://schemas.microsoft.com/office/powerpoint/2010/main" val="9430805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BDCECA82-3E25-5F3A-7E85-0B8515623CEC}"/>
              </a:ext>
            </a:extLst>
          </p:cNvPr>
          <p:cNvSpPr>
            <a:spLocks noGrp="1"/>
          </p:cNvSpPr>
          <p:nvPr>
            <p:ph type="dt" sz="half" idx="10"/>
          </p:nvPr>
        </p:nvSpPr>
        <p:spPr/>
        <p:txBody>
          <a:bodyPr/>
          <a:lstStyle/>
          <a:p>
            <a:fld id="{30C66AF2-FCCA-4BC2-A971-96CCC02083F8}" type="datetime1">
              <a:rPr lang="en-US" smtClean="0"/>
              <a:t>10/29/2023</a:t>
            </a:fld>
            <a:endParaRPr lang="en-US" dirty="0"/>
          </a:p>
        </p:txBody>
      </p:sp>
      <p:sp>
        <p:nvSpPr>
          <p:cNvPr id="5" name="Slide Number Placeholder 4">
            <a:extLst>
              <a:ext uri="{FF2B5EF4-FFF2-40B4-BE49-F238E27FC236}">
                <a16:creationId xmlns:a16="http://schemas.microsoft.com/office/drawing/2014/main" id="{AB96CDBC-068A-9CD4-1C1C-786722F306B5}"/>
              </a:ext>
            </a:extLst>
          </p:cNvPr>
          <p:cNvSpPr>
            <a:spLocks noGrp="1"/>
          </p:cNvSpPr>
          <p:nvPr>
            <p:ph type="sldNum" sz="quarter" idx="12"/>
          </p:nvPr>
        </p:nvSpPr>
        <p:spPr/>
        <p:txBody>
          <a:bodyPr/>
          <a:lstStyle/>
          <a:p>
            <a:fld id="{4FAB73BC-B049-4115-A692-8D63A059BFB8}" type="slidenum">
              <a:rPr lang="en-US" smtClean="0"/>
              <a:t>37</a:t>
            </a:fld>
            <a:endParaRPr lang="en-US" dirty="0"/>
          </a:p>
        </p:txBody>
      </p:sp>
      <p:pic>
        <p:nvPicPr>
          <p:cNvPr id="7" name="Picture 6" descr="A screenshot of a computer&#10;&#10;Description automatically generated">
            <a:extLst>
              <a:ext uri="{FF2B5EF4-FFF2-40B4-BE49-F238E27FC236}">
                <a16:creationId xmlns:a16="http://schemas.microsoft.com/office/drawing/2014/main" id="{E47F5A19-E641-DB60-AC0B-D6B86EDA95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175"/>
            <a:ext cx="12192000" cy="6851650"/>
          </a:xfrm>
          <a:prstGeom prst="rect">
            <a:avLst/>
          </a:prstGeom>
        </p:spPr>
      </p:pic>
    </p:spTree>
    <p:extLst>
      <p:ext uri="{BB962C8B-B14F-4D97-AF65-F5344CB8AC3E}">
        <p14:creationId xmlns:p14="http://schemas.microsoft.com/office/powerpoint/2010/main" val="200655374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529F495-92A3-32CD-43B8-16E198DE5BA9}"/>
              </a:ext>
            </a:extLst>
          </p:cNvPr>
          <p:cNvSpPr>
            <a:spLocks noGrp="1"/>
          </p:cNvSpPr>
          <p:nvPr>
            <p:ph type="title"/>
          </p:nvPr>
        </p:nvSpPr>
        <p:spPr/>
        <p:txBody>
          <a:bodyPr/>
          <a:lstStyle/>
          <a:p>
            <a:pPr algn="l"/>
            <a:r>
              <a:rPr lang="en-US" sz="4400" b="1" dirty="0">
                <a:solidFill>
                  <a:schemeClr val="accent1"/>
                </a:solidFill>
              </a:rPr>
              <a:t>Completion of the Component..</a:t>
            </a:r>
            <a:endParaRPr lang="en-US" dirty="0"/>
          </a:p>
        </p:txBody>
      </p:sp>
      <p:graphicFrame>
        <p:nvGraphicFramePr>
          <p:cNvPr id="5" name="Table 6">
            <a:extLst>
              <a:ext uri="{FF2B5EF4-FFF2-40B4-BE49-F238E27FC236}">
                <a16:creationId xmlns:a16="http://schemas.microsoft.com/office/drawing/2014/main" id="{13E71F21-463C-AF28-E92C-9BFF409F635A}"/>
              </a:ext>
            </a:extLst>
          </p:cNvPr>
          <p:cNvGraphicFramePr>
            <a:graphicFrameLocks noGrp="1"/>
          </p:cNvGraphicFramePr>
          <p:nvPr>
            <p:extLst>
              <p:ext uri="{D42A27DB-BD31-4B8C-83A1-F6EECF244321}">
                <p14:modId xmlns:p14="http://schemas.microsoft.com/office/powerpoint/2010/main" val="2485809141"/>
              </p:ext>
            </p:extLst>
          </p:nvPr>
        </p:nvGraphicFramePr>
        <p:xfrm>
          <a:off x="685800" y="1752600"/>
          <a:ext cx="10571480" cy="3078480"/>
        </p:xfrm>
        <a:graphic>
          <a:graphicData uri="http://schemas.openxmlformats.org/drawingml/2006/table">
            <a:tbl>
              <a:tblPr firstRow="1" bandRow="1">
                <a:tableStyleId>{5C22544A-7EE6-4342-B048-85BDC9FD1C3A}</a:tableStyleId>
              </a:tblPr>
              <a:tblGrid>
                <a:gridCol w="7620000">
                  <a:extLst>
                    <a:ext uri="{9D8B030D-6E8A-4147-A177-3AD203B41FA5}">
                      <a16:colId xmlns:a16="http://schemas.microsoft.com/office/drawing/2014/main" val="3123695236"/>
                    </a:ext>
                  </a:extLst>
                </a:gridCol>
                <a:gridCol w="2951480">
                  <a:extLst>
                    <a:ext uri="{9D8B030D-6E8A-4147-A177-3AD203B41FA5}">
                      <a16:colId xmlns:a16="http://schemas.microsoft.com/office/drawing/2014/main" val="4094794674"/>
                    </a:ext>
                  </a:extLst>
                </a:gridCol>
              </a:tblGrid>
              <a:tr h="609600">
                <a:tc>
                  <a:txBody>
                    <a:bodyPr/>
                    <a:lstStyle/>
                    <a:p>
                      <a:r>
                        <a:rPr lang="en-US" sz="2000" dirty="0"/>
                        <a:t>Research Components</a:t>
                      </a:r>
                    </a:p>
                  </a:txBody>
                  <a:tcPr/>
                </a:tc>
                <a:tc>
                  <a:txBody>
                    <a:bodyPr/>
                    <a:lstStyle/>
                    <a:p>
                      <a:r>
                        <a:rPr lang="en-US" sz="2000" dirty="0"/>
                        <a:t>Percentage(100%)</a:t>
                      </a:r>
                    </a:p>
                  </a:txBody>
                  <a:tcPr/>
                </a:tc>
                <a:extLst>
                  <a:ext uri="{0D108BD9-81ED-4DB2-BD59-A6C34878D82A}">
                    <a16:rowId xmlns:a16="http://schemas.microsoft.com/office/drawing/2014/main" val="1985683376"/>
                  </a:ext>
                </a:extLst>
              </a:tr>
              <a:tr h="609600">
                <a:tc>
                  <a:txBody>
                    <a:bodyPr/>
                    <a:lstStyle/>
                    <a:p>
                      <a:r>
                        <a:rPr lang="en-US" dirty="0"/>
                        <a:t>Find the Data to train ML algorithm suggest meal and exercise</a:t>
                      </a:r>
                    </a:p>
                  </a:txBody>
                  <a:tcPr/>
                </a:tc>
                <a:tc>
                  <a:txBody>
                    <a:bodyPr/>
                    <a:lstStyle/>
                    <a:p>
                      <a:r>
                        <a:rPr lang="en-US" dirty="0"/>
                        <a:t>100%</a:t>
                      </a:r>
                    </a:p>
                  </a:txBody>
                  <a:tcPr/>
                </a:tc>
                <a:extLst>
                  <a:ext uri="{0D108BD9-81ED-4DB2-BD59-A6C34878D82A}">
                    <a16:rowId xmlns:a16="http://schemas.microsoft.com/office/drawing/2014/main" val="2691623664"/>
                  </a:ext>
                </a:extLst>
              </a:tr>
              <a:tr h="609600">
                <a:tc>
                  <a:txBody>
                    <a:bodyPr/>
                    <a:lstStyle/>
                    <a:p>
                      <a:r>
                        <a:rPr lang="en-US" dirty="0"/>
                        <a:t>Data scaling and Modeling</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100%</a:t>
                      </a:r>
                    </a:p>
                    <a:p>
                      <a:endParaRPr lang="en-US" dirty="0"/>
                    </a:p>
                  </a:txBody>
                  <a:tcPr/>
                </a:tc>
                <a:extLst>
                  <a:ext uri="{0D108BD9-81ED-4DB2-BD59-A6C34878D82A}">
                    <a16:rowId xmlns:a16="http://schemas.microsoft.com/office/drawing/2014/main" val="701562388"/>
                  </a:ext>
                </a:extLst>
              </a:tr>
              <a:tr h="609600">
                <a:tc>
                  <a:txBody>
                    <a:bodyPr/>
                    <a:lstStyle/>
                    <a:p>
                      <a:r>
                        <a:rPr lang="en-US" dirty="0"/>
                        <a:t>Test accuracy of the trained model for prediction with measured data</a:t>
                      </a:r>
                    </a:p>
                  </a:txBody>
                  <a:tcPr/>
                </a:tc>
                <a:tc>
                  <a:txBody>
                    <a:bodyPr/>
                    <a:lstStyle/>
                    <a:p>
                      <a:r>
                        <a:rPr lang="en-US" dirty="0"/>
                        <a:t>100%</a:t>
                      </a:r>
                    </a:p>
                  </a:txBody>
                  <a:tcPr/>
                </a:tc>
                <a:extLst>
                  <a:ext uri="{0D108BD9-81ED-4DB2-BD59-A6C34878D82A}">
                    <a16:rowId xmlns:a16="http://schemas.microsoft.com/office/drawing/2014/main" val="458634722"/>
                  </a:ext>
                </a:extLst>
              </a:tr>
              <a:tr h="609600">
                <a:tc>
                  <a:txBody>
                    <a:bodyPr/>
                    <a:lstStyle/>
                    <a:p>
                      <a:r>
                        <a:rPr lang="en-US" dirty="0"/>
                        <a:t>Trained ML models connect with the mobile app</a:t>
                      </a:r>
                    </a:p>
                  </a:txBody>
                  <a:tcPr/>
                </a:tc>
                <a:tc>
                  <a:txBody>
                    <a:bodyPr/>
                    <a:lstStyle/>
                    <a:p>
                      <a:r>
                        <a:rPr lang="en-US" dirty="0"/>
                        <a:t>100%</a:t>
                      </a:r>
                    </a:p>
                  </a:txBody>
                  <a:tcPr/>
                </a:tc>
                <a:extLst>
                  <a:ext uri="{0D108BD9-81ED-4DB2-BD59-A6C34878D82A}">
                    <a16:rowId xmlns:a16="http://schemas.microsoft.com/office/drawing/2014/main" val="4040102306"/>
                  </a:ext>
                </a:extLst>
              </a:tr>
            </a:tbl>
          </a:graphicData>
        </a:graphic>
      </p:graphicFrame>
      <p:sp>
        <p:nvSpPr>
          <p:cNvPr id="7" name="TextBox 6">
            <a:extLst>
              <a:ext uri="{FF2B5EF4-FFF2-40B4-BE49-F238E27FC236}">
                <a16:creationId xmlns:a16="http://schemas.microsoft.com/office/drawing/2014/main" id="{17758B5E-614C-E533-BCAF-7ADED7C3C315}"/>
              </a:ext>
            </a:extLst>
          </p:cNvPr>
          <p:cNvSpPr txBox="1"/>
          <p:nvPr/>
        </p:nvSpPr>
        <p:spPr>
          <a:xfrm>
            <a:off x="3124200" y="6368534"/>
            <a:ext cx="6676941" cy="369332"/>
          </a:xfrm>
          <a:prstGeom prst="rect">
            <a:avLst/>
          </a:prstGeom>
          <a:noFill/>
        </p:spPr>
        <p:txBody>
          <a:bodyPr wrap="square">
            <a:spAutoFit/>
          </a:bodyPr>
          <a:lstStyle/>
          <a:p>
            <a:r>
              <a:rPr lang="en-US" sz="1800" b="1" dirty="0">
                <a:solidFill>
                  <a:schemeClr val="tx1"/>
                </a:solidFill>
              </a:rPr>
              <a:t>IT20142414</a:t>
            </a:r>
            <a:r>
              <a:rPr lang="en-US" sz="1800" dirty="0">
                <a:solidFill>
                  <a:schemeClr val="tx1"/>
                </a:solidFill>
              </a:rPr>
              <a:t>   |   &lt;</a:t>
            </a:r>
            <a:r>
              <a:rPr lang="en-US" sz="1800" b="1" dirty="0">
                <a:solidFill>
                  <a:schemeClr val="tx1"/>
                </a:solidFill>
              </a:rPr>
              <a:t>&lt;</a:t>
            </a:r>
            <a:r>
              <a:rPr lang="en-US" sz="1600" b="1" dirty="0">
                <a:solidFill>
                  <a:schemeClr val="tx1"/>
                </a:solidFill>
              </a:rPr>
              <a:t>Weerasinghe H.P.E.N&gt;&gt;   </a:t>
            </a:r>
            <a:r>
              <a:rPr lang="en-US" sz="1800" dirty="0">
                <a:solidFill>
                  <a:schemeClr val="tx1"/>
                </a:solidFill>
              </a:rPr>
              <a:t>|   </a:t>
            </a:r>
            <a:r>
              <a:rPr lang="en-US" sz="1800" b="0" dirty="0">
                <a:solidFill>
                  <a:schemeClr val="tx1"/>
                </a:solidFill>
              </a:rPr>
              <a:t>&lt;&lt;TMP-23-365&gt;&gt;</a:t>
            </a:r>
          </a:p>
        </p:txBody>
      </p:sp>
    </p:spTree>
    <p:extLst>
      <p:ext uri="{BB962C8B-B14F-4D97-AF65-F5344CB8AC3E}">
        <p14:creationId xmlns:p14="http://schemas.microsoft.com/office/powerpoint/2010/main" val="293209426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6F25A2-0ABA-476F-93A9-CAE8E1CC4A08}"/>
              </a:ext>
            </a:extLst>
          </p:cNvPr>
          <p:cNvSpPr>
            <a:spLocks noGrp="1"/>
          </p:cNvSpPr>
          <p:nvPr>
            <p:ph type="title"/>
          </p:nvPr>
        </p:nvSpPr>
        <p:spPr>
          <a:xfrm>
            <a:off x="381000" y="0"/>
            <a:ext cx="8596668" cy="1320800"/>
          </a:xfrm>
        </p:spPr>
        <p:txBody>
          <a:bodyPr anchor="ctr">
            <a:normAutofit/>
          </a:bodyPr>
          <a:lstStyle/>
          <a:p>
            <a:r>
              <a:rPr lang="en-US" b="1" cap="none" dirty="0">
                <a:solidFill>
                  <a:schemeClr val="accent2">
                    <a:lumMod val="60000"/>
                    <a:lumOff val="40000"/>
                  </a:schemeClr>
                </a:solidFill>
              </a:rPr>
              <a:t>RESEARCH GAP</a:t>
            </a:r>
            <a:endParaRPr lang="en-US" b="1" dirty="0">
              <a:solidFill>
                <a:schemeClr val="accent2">
                  <a:lumMod val="60000"/>
                  <a:lumOff val="40000"/>
                </a:schemeClr>
              </a:solidFill>
            </a:endParaRPr>
          </a:p>
        </p:txBody>
      </p:sp>
      <p:sp>
        <p:nvSpPr>
          <p:cNvPr id="3" name="Rectangle 2">
            <a:extLst>
              <a:ext uri="{FF2B5EF4-FFF2-40B4-BE49-F238E27FC236}">
                <a16:creationId xmlns:a16="http://schemas.microsoft.com/office/drawing/2014/main" id="{D6ACED0E-D141-FFD3-2A3C-2A83325B9E3F}"/>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IT20142414</a:t>
            </a:r>
            <a:r>
              <a:rPr lang="en-US" sz="1800" dirty="0">
                <a:solidFill>
                  <a:schemeClr val="tx1"/>
                </a:solidFill>
              </a:rPr>
              <a:t> |   &lt;</a:t>
            </a:r>
            <a:r>
              <a:rPr lang="en-US" sz="1800" b="1" dirty="0">
                <a:solidFill>
                  <a:schemeClr val="tx1"/>
                </a:solidFill>
              </a:rPr>
              <a:t>&lt;</a:t>
            </a:r>
            <a:r>
              <a:rPr lang="en-US" b="1" dirty="0">
                <a:solidFill>
                  <a:schemeClr val="tx1"/>
                </a:solidFill>
              </a:rPr>
              <a:t> </a:t>
            </a:r>
            <a:r>
              <a:rPr lang="en-US" sz="1400" b="1" dirty="0">
                <a:solidFill>
                  <a:schemeClr val="tx1"/>
                </a:solidFill>
              </a:rPr>
              <a:t>Weerasinghe H.P.E.N.</a:t>
            </a:r>
            <a:r>
              <a:rPr lang="en-US" b="1" dirty="0">
                <a:solidFill>
                  <a:schemeClr val="tx1"/>
                </a:solidFill>
              </a:rPr>
              <a:t>&gt;&gt; </a:t>
            </a:r>
            <a:r>
              <a:rPr lang="en-US" sz="1800" b="1" dirty="0">
                <a:solidFill>
                  <a:schemeClr val="tx1"/>
                </a:solidFill>
              </a:rPr>
              <a:t>&gt;&gt;   </a:t>
            </a:r>
            <a:r>
              <a:rPr lang="en-US" sz="1800" dirty="0">
                <a:solidFill>
                  <a:schemeClr val="tx1"/>
                </a:solidFill>
              </a:rPr>
              <a:t>|   </a:t>
            </a:r>
            <a:r>
              <a:rPr lang="en-US" sz="1800" b="0" dirty="0">
                <a:solidFill>
                  <a:schemeClr val="tx1"/>
                </a:solidFill>
              </a:rPr>
              <a:t>&lt;&lt;TPM-23-365&gt;&gt;</a:t>
            </a:r>
          </a:p>
        </p:txBody>
      </p:sp>
      <p:graphicFrame>
        <p:nvGraphicFramePr>
          <p:cNvPr id="5" name="Table 5">
            <a:extLst>
              <a:ext uri="{FF2B5EF4-FFF2-40B4-BE49-F238E27FC236}">
                <a16:creationId xmlns:a16="http://schemas.microsoft.com/office/drawing/2014/main" id="{B407BC27-8274-FB79-DCEE-6E10569B8985}"/>
              </a:ext>
            </a:extLst>
          </p:cNvPr>
          <p:cNvGraphicFramePr>
            <a:graphicFrameLocks noGrp="1"/>
          </p:cNvGraphicFramePr>
          <p:nvPr/>
        </p:nvGraphicFramePr>
        <p:xfrm>
          <a:off x="1574800" y="1161256"/>
          <a:ext cx="9144000" cy="4922838"/>
        </p:xfrm>
        <a:graphic>
          <a:graphicData uri="http://schemas.openxmlformats.org/drawingml/2006/table">
            <a:tbl>
              <a:tblPr firstRow="1" bandRow="1">
                <a:tableStyleId>{5C22544A-7EE6-4342-B048-85BDC9FD1C3A}</a:tableStyleId>
              </a:tblPr>
              <a:tblGrid>
                <a:gridCol w="1828800">
                  <a:extLst>
                    <a:ext uri="{9D8B030D-6E8A-4147-A177-3AD203B41FA5}">
                      <a16:colId xmlns:a16="http://schemas.microsoft.com/office/drawing/2014/main" val="2861065921"/>
                    </a:ext>
                  </a:extLst>
                </a:gridCol>
                <a:gridCol w="1828800">
                  <a:extLst>
                    <a:ext uri="{9D8B030D-6E8A-4147-A177-3AD203B41FA5}">
                      <a16:colId xmlns:a16="http://schemas.microsoft.com/office/drawing/2014/main" val="1192937710"/>
                    </a:ext>
                  </a:extLst>
                </a:gridCol>
                <a:gridCol w="1828800">
                  <a:extLst>
                    <a:ext uri="{9D8B030D-6E8A-4147-A177-3AD203B41FA5}">
                      <a16:colId xmlns:a16="http://schemas.microsoft.com/office/drawing/2014/main" val="4203357146"/>
                    </a:ext>
                  </a:extLst>
                </a:gridCol>
                <a:gridCol w="1828800">
                  <a:extLst>
                    <a:ext uri="{9D8B030D-6E8A-4147-A177-3AD203B41FA5}">
                      <a16:colId xmlns:a16="http://schemas.microsoft.com/office/drawing/2014/main" val="1321885542"/>
                    </a:ext>
                  </a:extLst>
                </a:gridCol>
                <a:gridCol w="1828800">
                  <a:extLst>
                    <a:ext uri="{9D8B030D-6E8A-4147-A177-3AD203B41FA5}">
                      <a16:colId xmlns:a16="http://schemas.microsoft.com/office/drawing/2014/main" val="4289139573"/>
                    </a:ext>
                  </a:extLst>
                </a:gridCol>
              </a:tblGrid>
              <a:tr h="985795">
                <a:tc>
                  <a:txBody>
                    <a:bodyPr/>
                    <a:lstStyle/>
                    <a:p>
                      <a:endParaRPr lang="en-US" dirty="0"/>
                    </a:p>
                  </a:txBody>
                  <a:tcPr/>
                </a:tc>
                <a:tc>
                  <a:txBody>
                    <a:bodyPr/>
                    <a:lstStyle/>
                    <a:p>
                      <a:r>
                        <a:rPr lang="en-US" sz="1600" dirty="0"/>
                        <a:t>Current Health Status</a:t>
                      </a:r>
                    </a:p>
                  </a:txBody>
                  <a:tcPr/>
                </a:tc>
                <a:tc>
                  <a:txBody>
                    <a:bodyPr/>
                    <a:lstStyle/>
                    <a:p>
                      <a:r>
                        <a:rPr lang="en-US" sz="1600" b="1" kern="1200" dirty="0">
                          <a:solidFill>
                            <a:schemeClr val="lt1"/>
                          </a:solidFill>
                          <a:effectLst/>
                          <a:latin typeface="+mn-lt"/>
                          <a:ea typeface="+mn-ea"/>
                          <a:cs typeface="+mn-cs"/>
                        </a:rPr>
                        <a:t>Suggest meal plans specific to each individual.</a:t>
                      </a:r>
                    </a:p>
                    <a:p>
                      <a:endParaRPr lang="en-US" sz="1600" dirty="0"/>
                    </a:p>
                  </a:txBody>
                  <a:tcPr/>
                </a:tc>
                <a:tc>
                  <a:txBody>
                    <a:bodyPr/>
                    <a:lstStyle/>
                    <a:p>
                      <a:r>
                        <a:rPr lang="en-US" sz="1600" b="1" kern="1200" dirty="0">
                          <a:solidFill>
                            <a:schemeClr val="lt1"/>
                          </a:solidFill>
                          <a:effectLst/>
                          <a:latin typeface="+mn-lt"/>
                          <a:ea typeface="+mn-ea"/>
                          <a:cs typeface="+mn-cs"/>
                        </a:rPr>
                        <a:t>Provide exercises that are specific to each person</a:t>
                      </a:r>
                    </a:p>
                  </a:txBody>
                  <a:tcPr/>
                </a:tc>
                <a:tc>
                  <a:txBody>
                    <a:bodyPr/>
                    <a:lstStyle/>
                    <a:p>
                      <a:r>
                        <a:rPr lang="en-US" sz="1600" dirty="0"/>
                        <a:t>IOT Interaction</a:t>
                      </a:r>
                    </a:p>
                  </a:txBody>
                  <a:tcPr/>
                </a:tc>
                <a:extLst>
                  <a:ext uri="{0D108BD9-81ED-4DB2-BD59-A6C34878D82A}">
                    <a16:rowId xmlns:a16="http://schemas.microsoft.com/office/drawing/2014/main" val="3071502443"/>
                  </a:ext>
                </a:extLst>
              </a:tr>
              <a:tr h="337987">
                <a:tc>
                  <a:txBody>
                    <a:bodyPr/>
                    <a:lstStyle/>
                    <a:p>
                      <a:pPr algn="ctr"/>
                      <a:r>
                        <a:rPr lang="en-US" sz="1400" dirty="0"/>
                        <a:t>HealthifyMe</a:t>
                      </a:r>
                    </a:p>
                  </a:txBody>
                  <a:tcPr/>
                </a:tc>
                <a:tc>
                  <a:txBody>
                    <a:bodyPr/>
                    <a:lstStyle/>
                    <a:p>
                      <a:pPr algn="ctr"/>
                      <a:r>
                        <a:rPr lang="en-US" dirty="0"/>
                        <a:t>No</a:t>
                      </a:r>
                    </a:p>
                  </a:txBody>
                  <a:tcPr/>
                </a:tc>
                <a:tc>
                  <a:txBody>
                    <a:bodyPr/>
                    <a:lstStyle/>
                    <a:p>
                      <a:pPr algn="ctr"/>
                      <a:r>
                        <a:rPr lang="en-US" dirty="0">
                          <a:effectLst/>
                        </a:rPr>
                        <a:t>Yes</a:t>
                      </a:r>
                    </a:p>
                  </a:txBody>
                  <a:tcPr/>
                </a:tc>
                <a:tc>
                  <a:txBody>
                    <a:bodyPr/>
                    <a:lstStyle/>
                    <a:p>
                      <a:pPr algn="ctr"/>
                      <a:r>
                        <a:rPr lang="en-US" dirty="0"/>
                        <a:t>Yes</a:t>
                      </a:r>
                    </a:p>
                  </a:txBody>
                  <a:tcPr/>
                </a:tc>
                <a:tc>
                  <a:txBody>
                    <a:bodyPr/>
                    <a:lstStyle/>
                    <a:p>
                      <a:pPr algn="ctr"/>
                      <a:r>
                        <a:rPr lang="en-US" dirty="0"/>
                        <a:t>Yes</a:t>
                      </a:r>
                    </a:p>
                  </a:txBody>
                  <a:tcPr/>
                </a:tc>
                <a:extLst>
                  <a:ext uri="{0D108BD9-81ED-4DB2-BD59-A6C34878D82A}">
                    <a16:rowId xmlns:a16="http://schemas.microsoft.com/office/drawing/2014/main" val="1637896439"/>
                  </a:ext>
                </a:extLst>
              </a:tr>
              <a:tr h="337987">
                <a:tc>
                  <a:txBody>
                    <a:bodyPr/>
                    <a:lstStyle/>
                    <a:p>
                      <a:pPr algn="ctr"/>
                      <a:r>
                        <a:rPr lang="en-US" sz="1400" dirty="0"/>
                        <a:t>MyFitnessPal</a:t>
                      </a:r>
                    </a:p>
                  </a:txBody>
                  <a:tcPr/>
                </a:tc>
                <a:tc>
                  <a:txBody>
                    <a:bodyPr/>
                    <a:lstStyle/>
                    <a:p>
                      <a:pPr algn="ctr"/>
                      <a:r>
                        <a:rPr lang="en-US" dirty="0"/>
                        <a:t>No</a:t>
                      </a:r>
                    </a:p>
                  </a:txBody>
                  <a:tcPr/>
                </a:tc>
                <a:tc>
                  <a:txBody>
                    <a:bodyPr/>
                    <a:lstStyle/>
                    <a:p>
                      <a:pPr algn="ctr"/>
                      <a:r>
                        <a:rPr lang="en-US" dirty="0"/>
                        <a:t>Yes</a:t>
                      </a:r>
                    </a:p>
                  </a:txBody>
                  <a:tcPr/>
                </a:tc>
                <a:tc>
                  <a:txBody>
                    <a:bodyPr/>
                    <a:lstStyle/>
                    <a:p>
                      <a:pPr algn="ctr"/>
                      <a:r>
                        <a:rPr lang="en-US" dirty="0"/>
                        <a:t>Yes</a:t>
                      </a:r>
                    </a:p>
                  </a:txBody>
                  <a:tcPr/>
                </a:tc>
                <a:tc>
                  <a:txBody>
                    <a:bodyPr/>
                    <a:lstStyle/>
                    <a:p>
                      <a:pPr algn="ctr"/>
                      <a:r>
                        <a:rPr lang="en-US" dirty="0"/>
                        <a:t>Yes</a:t>
                      </a:r>
                    </a:p>
                  </a:txBody>
                  <a:tcPr/>
                </a:tc>
                <a:extLst>
                  <a:ext uri="{0D108BD9-81ED-4DB2-BD59-A6C34878D82A}">
                    <a16:rowId xmlns:a16="http://schemas.microsoft.com/office/drawing/2014/main" val="520475590"/>
                  </a:ext>
                </a:extLst>
              </a:tr>
              <a:tr h="107029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kern="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A Context-Aware IoT-Based Smart Wearable Health Monitoring System</a:t>
                      </a:r>
                      <a:endParaRPr lang="en-US" sz="1400" kern="100" dirty="0">
                        <a:effectLst/>
                        <a:latin typeface="Calibri" panose="020F0502020204030204" pitchFamily="34" charset="0"/>
                        <a:ea typeface="Calibri" panose="020F0502020204030204" pitchFamily="34" charset="0"/>
                        <a:cs typeface="Times New Roman" panose="02020603050405020304" pitchFamily="18" charset="0"/>
                      </a:endParaRPr>
                    </a:p>
                    <a:p>
                      <a:pPr algn="ctr"/>
                      <a:endParaRPr lang="en-US" sz="1400" dirty="0"/>
                    </a:p>
                  </a:txBody>
                  <a:tcPr/>
                </a:tc>
                <a:tc>
                  <a:txBody>
                    <a:bodyPr/>
                    <a:lstStyle/>
                    <a:p>
                      <a:pPr algn="ctr"/>
                      <a:r>
                        <a:rPr lang="en-US" dirty="0"/>
                        <a:t>Yes</a:t>
                      </a:r>
                    </a:p>
                  </a:txBody>
                  <a:tcPr/>
                </a:tc>
                <a:tc>
                  <a:txBody>
                    <a:bodyPr/>
                    <a:lstStyle/>
                    <a:p>
                      <a:pPr algn="ctr"/>
                      <a:r>
                        <a:rPr lang="en-US" dirty="0"/>
                        <a:t>No</a:t>
                      </a:r>
                    </a:p>
                  </a:txBody>
                  <a:tcPr/>
                </a:tc>
                <a:tc>
                  <a:txBody>
                    <a:bodyPr/>
                    <a:lstStyle/>
                    <a:p>
                      <a:pPr algn="ctr"/>
                      <a:r>
                        <a:rPr lang="en-US" dirty="0"/>
                        <a:t>No</a:t>
                      </a:r>
                    </a:p>
                  </a:txBody>
                  <a:tcPr/>
                </a:tc>
                <a:tc>
                  <a:txBody>
                    <a:bodyPr/>
                    <a:lstStyle/>
                    <a:p>
                      <a:pPr algn="ctr"/>
                      <a:r>
                        <a:rPr lang="en-US" dirty="0"/>
                        <a:t>Yes</a:t>
                      </a:r>
                    </a:p>
                  </a:txBody>
                  <a:tcPr/>
                </a:tc>
                <a:extLst>
                  <a:ext uri="{0D108BD9-81ED-4DB2-BD59-A6C34878D82A}">
                    <a16:rowId xmlns:a16="http://schemas.microsoft.com/office/drawing/2014/main" val="3635054538"/>
                  </a:ext>
                </a:extLst>
              </a:tr>
              <a:tr h="125947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kern="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Personalized Health Monitoring System of Elderly Wellness at the Community Level in Hong Kong</a:t>
                      </a:r>
                      <a:endParaRPr lang="en-US" sz="14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spcBef>
                          <a:spcPts val="0"/>
                        </a:spcBef>
                        <a:spcAft>
                          <a:spcPts val="0"/>
                        </a:spcAft>
                      </a:pPr>
                      <a:endParaRPr lang="en-US" sz="1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r>
                        <a:rPr lang="en-US" dirty="0"/>
                        <a:t>No</a:t>
                      </a:r>
                    </a:p>
                  </a:txBody>
                  <a:tcPr/>
                </a:tc>
                <a:tc>
                  <a:txBody>
                    <a:bodyPr/>
                    <a:lstStyle/>
                    <a:p>
                      <a:pPr algn="ctr"/>
                      <a:r>
                        <a:rPr lang="en-US" dirty="0"/>
                        <a:t>Yes</a:t>
                      </a:r>
                    </a:p>
                  </a:txBody>
                  <a:tcPr/>
                </a:tc>
                <a:tc>
                  <a:txBody>
                    <a:bodyPr/>
                    <a:lstStyle/>
                    <a:p>
                      <a:pPr algn="ctr"/>
                      <a:r>
                        <a:rPr lang="en-US" dirty="0"/>
                        <a:t>No</a:t>
                      </a:r>
                    </a:p>
                  </a:txBody>
                  <a:tcPr/>
                </a:tc>
                <a:tc>
                  <a:txBody>
                    <a:bodyPr/>
                    <a:lstStyle/>
                    <a:p>
                      <a:pPr algn="ctr"/>
                      <a:r>
                        <a:rPr lang="en-US" dirty="0"/>
                        <a:t>Yes</a:t>
                      </a:r>
                    </a:p>
                  </a:txBody>
                  <a:tcPr/>
                </a:tc>
                <a:extLst>
                  <a:ext uri="{0D108BD9-81ED-4DB2-BD59-A6C34878D82A}">
                    <a16:rowId xmlns:a16="http://schemas.microsoft.com/office/drawing/2014/main" val="3890460225"/>
                  </a:ext>
                </a:extLst>
              </a:tr>
              <a:tr h="686118">
                <a:tc>
                  <a:txBody>
                    <a:bodyPr/>
                    <a:lstStyle/>
                    <a:p>
                      <a:pPr marL="0" marR="0" algn="ctr">
                        <a:lnSpc>
                          <a:spcPct val="107000"/>
                        </a:lnSpc>
                        <a:spcBef>
                          <a:spcPts val="0"/>
                        </a:spcBef>
                        <a:spcAft>
                          <a:spcPts val="0"/>
                        </a:spcAft>
                      </a:pPr>
                      <a:r>
                        <a:rPr lang="en-US" sz="1400" kern="100" dirty="0">
                          <a:effectLst/>
                          <a:latin typeface="Calibri" panose="020F0502020204030204" pitchFamily="34" charset="0"/>
                          <a:ea typeface="Calibri" panose="020F0502020204030204" pitchFamily="34" charset="0"/>
                          <a:cs typeface="Times New Roman" panose="02020603050405020304" pitchFamily="18" charset="0"/>
                        </a:rPr>
                        <a:t>Proposing Application </a:t>
                      </a:r>
                    </a:p>
                  </a:txBody>
                  <a:tcPr marL="68580" marR="68580" marT="0" marB="0"/>
                </a:tc>
                <a:tc>
                  <a:txBody>
                    <a:bodyPr/>
                    <a:lstStyle/>
                    <a:p>
                      <a:pPr algn="ctr"/>
                      <a:r>
                        <a:rPr lang="en-US" dirty="0"/>
                        <a:t>Yes</a:t>
                      </a:r>
                    </a:p>
                  </a:txBody>
                  <a:tcPr/>
                </a:tc>
                <a:tc>
                  <a:txBody>
                    <a:bodyPr/>
                    <a:lstStyle/>
                    <a:p>
                      <a:pPr algn="ctr"/>
                      <a:r>
                        <a:rPr lang="en-US" dirty="0"/>
                        <a:t>Yes</a:t>
                      </a:r>
                    </a:p>
                  </a:txBody>
                  <a:tcPr/>
                </a:tc>
                <a:tc>
                  <a:txBody>
                    <a:bodyPr/>
                    <a:lstStyle/>
                    <a:p>
                      <a:pPr algn="ctr"/>
                      <a:r>
                        <a:rPr lang="en-US" dirty="0"/>
                        <a:t>Yes</a:t>
                      </a:r>
                    </a:p>
                  </a:txBody>
                  <a:tcPr/>
                </a:tc>
                <a:tc>
                  <a:txBody>
                    <a:bodyPr/>
                    <a:lstStyle/>
                    <a:p>
                      <a:pPr algn="ctr"/>
                      <a:r>
                        <a:rPr lang="en-US" dirty="0"/>
                        <a:t>Yes</a:t>
                      </a:r>
                    </a:p>
                  </a:txBody>
                  <a:tcPr/>
                </a:tc>
                <a:extLst>
                  <a:ext uri="{0D108BD9-81ED-4DB2-BD59-A6C34878D82A}">
                    <a16:rowId xmlns:a16="http://schemas.microsoft.com/office/drawing/2014/main" val="2091612150"/>
                  </a:ext>
                </a:extLst>
              </a:tr>
            </a:tbl>
          </a:graphicData>
        </a:graphic>
      </p:graphicFrame>
    </p:spTree>
    <p:extLst>
      <p:ext uri="{BB962C8B-B14F-4D97-AF65-F5344CB8AC3E}">
        <p14:creationId xmlns:p14="http://schemas.microsoft.com/office/powerpoint/2010/main" val="42065418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72548CCC-91C8-9FEF-E2C4-FB9A13A51F20}"/>
              </a:ext>
            </a:extLst>
          </p:cNvPr>
          <p:cNvSpPr>
            <a:spLocks noGrp="1"/>
          </p:cNvSpPr>
          <p:nvPr>
            <p:ph type="title"/>
          </p:nvPr>
        </p:nvSpPr>
        <p:spPr>
          <a:xfrm>
            <a:off x="471881" y="381000"/>
            <a:ext cx="8596668" cy="1320800"/>
          </a:xfrm>
        </p:spPr>
        <p:txBody>
          <a:bodyPr/>
          <a:lstStyle/>
          <a:p>
            <a:r>
              <a:rPr lang="en-US" b="1" dirty="0">
                <a:solidFill>
                  <a:srgbClr val="0070C0"/>
                </a:solidFill>
                <a:latin typeface="+mn-lt"/>
              </a:rPr>
              <a:t>Introduction</a:t>
            </a:r>
            <a:endParaRPr lang="en-GB" dirty="0">
              <a:solidFill>
                <a:srgbClr val="0070C0"/>
              </a:solidFill>
            </a:endParaRPr>
          </a:p>
        </p:txBody>
      </p:sp>
      <p:sp>
        <p:nvSpPr>
          <p:cNvPr id="7" name="TextBox 6">
            <a:extLst>
              <a:ext uri="{FF2B5EF4-FFF2-40B4-BE49-F238E27FC236}">
                <a16:creationId xmlns:a16="http://schemas.microsoft.com/office/drawing/2014/main" id="{7EAA1DE7-9460-02FE-3DEC-031D56176775}"/>
              </a:ext>
            </a:extLst>
          </p:cNvPr>
          <p:cNvSpPr txBox="1"/>
          <p:nvPr/>
        </p:nvSpPr>
        <p:spPr>
          <a:xfrm>
            <a:off x="457200" y="1371600"/>
            <a:ext cx="10363200" cy="3416320"/>
          </a:xfrm>
          <a:prstGeom prst="rect">
            <a:avLst/>
          </a:prstGeom>
          <a:noFill/>
        </p:spPr>
        <p:txBody>
          <a:bodyPr wrap="square" rtlCol="0">
            <a:spAutoFit/>
          </a:bodyPr>
          <a:lstStyle/>
          <a:p>
            <a:r>
              <a:rPr lang="en-US" b="0" i="0" dirty="0">
                <a:effectLst/>
                <a:latin typeface="+mj-lt"/>
              </a:rPr>
              <a:t>The research aims to address the challenge of providing appropriate care and support to individuals over the age of 65 with dementia, who may find it challenging to manage their health conditions due to busy lifestyles and insufficient assistance from family members.</a:t>
            </a:r>
          </a:p>
          <a:p>
            <a:endParaRPr lang="en-US" dirty="0">
              <a:latin typeface="+mj-lt"/>
            </a:endParaRPr>
          </a:p>
          <a:p>
            <a:r>
              <a:rPr lang="en-US" b="0" i="0" dirty="0">
                <a:effectLst/>
                <a:latin typeface="+mj-lt"/>
              </a:rPr>
              <a:t> The system also includes a mobile app and wearable devices for patients to monitor their health status and communicate with their healthcare team. </a:t>
            </a:r>
          </a:p>
          <a:p>
            <a:endParaRPr lang="en-US" dirty="0">
              <a:latin typeface="+mj-lt"/>
            </a:endParaRPr>
          </a:p>
          <a:p>
            <a:r>
              <a:rPr lang="en-US" b="0" i="0" dirty="0">
                <a:effectLst/>
                <a:latin typeface="+mj-lt"/>
              </a:rPr>
              <a:t>The focus is on prioritizing patient privacy and security and considering the cognitive limitations of dementia patients.</a:t>
            </a:r>
          </a:p>
          <a:p>
            <a:endParaRPr lang="en-US" b="0" i="0" dirty="0">
              <a:effectLst/>
              <a:latin typeface="+mj-lt"/>
            </a:endParaRPr>
          </a:p>
          <a:p>
            <a:r>
              <a:rPr lang="en-US" b="0" i="0" dirty="0">
                <a:effectLst/>
                <a:latin typeface="+mj-lt"/>
              </a:rPr>
              <a:t>Our research intends to showcase how these technologies can improve </a:t>
            </a:r>
            <a:r>
              <a:rPr lang="en-GB" b="0" i="0" dirty="0">
                <a:effectLst/>
                <a:latin typeface="+mj-lt"/>
              </a:rPr>
              <a:t>d</a:t>
            </a:r>
            <a:r>
              <a:rPr lang="en-GB" dirty="0">
                <a:latin typeface="+mj-lt"/>
              </a:rPr>
              <a:t>ementia </a:t>
            </a:r>
            <a:r>
              <a:rPr lang="en-US" b="0" i="0" dirty="0">
                <a:effectLst/>
                <a:latin typeface="+mj-lt"/>
              </a:rPr>
              <a:t>patients' outcomes, increase healthcare efficiency, and provide personalized care.</a:t>
            </a:r>
            <a:endParaRPr lang="en-GB" dirty="0">
              <a:latin typeface="+mj-lt"/>
            </a:endParaRPr>
          </a:p>
        </p:txBody>
      </p:sp>
    </p:spTree>
    <p:extLst>
      <p:ext uri="{BB962C8B-B14F-4D97-AF65-F5344CB8AC3E}">
        <p14:creationId xmlns:p14="http://schemas.microsoft.com/office/powerpoint/2010/main" val="170252963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9E7149-7C0D-FBCC-FF05-460D2B7358E5}"/>
              </a:ext>
            </a:extLst>
          </p:cNvPr>
          <p:cNvSpPr>
            <a:spLocks noGrp="1"/>
          </p:cNvSpPr>
          <p:nvPr>
            <p:ph type="title"/>
          </p:nvPr>
        </p:nvSpPr>
        <p:spPr>
          <a:xfrm>
            <a:off x="457200" y="360884"/>
            <a:ext cx="8596668" cy="1320800"/>
          </a:xfrm>
        </p:spPr>
        <p:txBody>
          <a:bodyPr vert="horz" lIns="91440" tIns="45720" rIns="91440" bIns="45720" rtlCol="0" anchor="ctr">
            <a:normAutofit/>
          </a:bodyPr>
          <a:lstStyle/>
          <a:p>
            <a:r>
              <a:rPr lang="en-US" b="1" kern="1200" dirty="0">
                <a:solidFill>
                  <a:schemeClr val="accent2">
                    <a:lumMod val="60000"/>
                    <a:lumOff val="40000"/>
                  </a:schemeClr>
                </a:solidFill>
                <a:latin typeface="Adobe Devanagari" pitchFamily="18" charset="0"/>
                <a:ea typeface="+mj-ea"/>
                <a:cs typeface="Adobe Devanagari" pitchFamily="18" charset="0"/>
              </a:rPr>
              <a:t>Requirements</a:t>
            </a:r>
          </a:p>
        </p:txBody>
      </p:sp>
      <p:sp>
        <p:nvSpPr>
          <p:cNvPr id="4" name="TextBox 3">
            <a:extLst>
              <a:ext uri="{FF2B5EF4-FFF2-40B4-BE49-F238E27FC236}">
                <a16:creationId xmlns:a16="http://schemas.microsoft.com/office/drawing/2014/main" id="{4EED1CEE-7210-1413-C0C1-E9C5F858BEAB}"/>
              </a:ext>
            </a:extLst>
          </p:cNvPr>
          <p:cNvSpPr txBox="1"/>
          <p:nvPr/>
        </p:nvSpPr>
        <p:spPr>
          <a:xfrm>
            <a:off x="1295400" y="1681684"/>
            <a:ext cx="10439400" cy="4490516"/>
          </a:xfrm>
          <a:prstGeom prst="rect">
            <a:avLst/>
          </a:prstGeom>
        </p:spPr>
        <p:txBody>
          <a:bodyPr vert="horz" lIns="91440" tIns="45720" rIns="91440" bIns="45720" rtlCol="0">
            <a:normAutofit fontScale="92500" lnSpcReduction="20000"/>
          </a:bodyPr>
          <a:lstStyle/>
          <a:p>
            <a:r>
              <a:rPr lang="en-US" sz="3300" dirty="0"/>
              <a:t>System</a:t>
            </a:r>
          </a:p>
          <a:p>
            <a:pPr marL="0" indent="0">
              <a:buNone/>
            </a:pPr>
            <a:r>
              <a:rPr lang="en-US" sz="3200" dirty="0"/>
              <a:t>       </a:t>
            </a:r>
            <a:r>
              <a:rPr lang="en-US" sz="2400" dirty="0"/>
              <a:t>  - Minimum Required RAM: 8 GB</a:t>
            </a:r>
          </a:p>
          <a:p>
            <a:pPr marL="0" indent="0">
              <a:buNone/>
            </a:pPr>
            <a:endParaRPr lang="en-US" sz="2400" dirty="0"/>
          </a:p>
          <a:p>
            <a:r>
              <a:rPr lang="en-US" sz="3300" dirty="0"/>
              <a:t>Personal</a:t>
            </a:r>
          </a:p>
          <a:p>
            <a:pPr marL="0" indent="0">
              <a:buNone/>
            </a:pPr>
            <a:r>
              <a:rPr lang="en-US" sz="3200" dirty="0"/>
              <a:t>         -</a:t>
            </a:r>
            <a:r>
              <a:rPr lang="en-US" sz="2400" dirty="0"/>
              <a:t>Nutritionists &amp; Healthcare professionals</a:t>
            </a:r>
          </a:p>
          <a:p>
            <a:pPr marL="0" indent="0">
              <a:buNone/>
            </a:pPr>
            <a:r>
              <a:rPr lang="en-US" sz="2400" dirty="0"/>
              <a:t>            - Python Skills, Machine Learning</a:t>
            </a:r>
          </a:p>
          <a:p>
            <a:pPr marL="0" indent="0">
              <a:buNone/>
            </a:pPr>
            <a:endParaRPr lang="en-US" sz="2400" dirty="0"/>
          </a:p>
          <a:p>
            <a:r>
              <a:rPr lang="en-US" sz="3000" dirty="0"/>
              <a:t>Software specification </a:t>
            </a:r>
          </a:p>
          <a:p>
            <a:pPr marL="0" indent="0">
              <a:buNone/>
            </a:pPr>
            <a:r>
              <a:rPr lang="en-US" sz="2900" dirty="0"/>
              <a:t>             </a:t>
            </a:r>
            <a:r>
              <a:rPr lang="en-US" sz="2600" dirty="0"/>
              <a:t>-VS Code</a:t>
            </a:r>
          </a:p>
          <a:p>
            <a:pPr marL="0" indent="0">
              <a:buNone/>
            </a:pPr>
            <a:r>
              <a:rPr lang="en-US" sz="2600" dirty="0"/>
              <a:t>	 -GIT Lab</a:t>
            </a:r>
          </a:p>
          <a:p>
            <a:pPr marL="0" indent="0">
              <a:buNone/>
            </a:pPr>
            <a:r>
              <a:rPr lang="en-US" sz="2600" dirty="0"/>
              <a:t>	 -Python Frameworks</a:t>
            </a:r>
          </a:p>
          <a:p>
            <a:pPr marL="0" indent="0">
              <a:buNone/>
            </a:pPr>
            <a:r>
              <a:rPr lang="en-US" sz="2600" dirty="0"/>
              <a:t>	 -Testing Tools</a:t>
            </a:r>
          </a:p>
          <a:p>
            <a:pPr marL="0" indent="0">
              <a:buNone/>
            </a:pPr>
            <a:r>
              <a:rPr lang="en-US" sz="1800" dirty="0"/>
              <a:t>  </a:t>
            </a:r>
          </a:p>
          <a:p>
            <a:pPr>
              <a:spcBef>
                <a:spcPct val="20000"/>
              </a:spcBef>
            </a:pPr>
            <a:endParaRPr lang="en-US" sz="2400" dirty="0"/>
          </a:p>
          <a:p>
            <a:pPr>
              <a:spcBef>
                <a:spcPct val="20000"/>
              </a:spcBef>
            </a:pPr>
            <a:endParaRPr lang="en-US" sz="2400" dirty="0"/>
          </a:p>
        </p:txBody>
      </p:sp>
      <p:sp>
        <p:nvSpPr>
          <p:cNvPr id="8" name="Rectangle 7">
            <a:extLst>
              <a:ext uri="{FF2B5EF4-FFF2-40B4-BE49-F238E27FC236}">
                <a16:creationId xmlns:a16="http://schemas.microsoft.com/office/drawing/2014/main" id="{3CBCE212-E51E-795E-4C76-3491B06D5AE0}"/>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IT20142414</a:t>
            </a:r>
            <a:r>
              <a:rPr lang="en-US" sz="1800" dirty="0">
                <a:solidFill>
                  <a:schemeClr val="tx1"/>
                </a:solidFill>
              </a:rPr>
              <a:t> |   &lt;</a:t>
            </a:r>
            <a:r>
              <a:rPr lang="en-US" sz="1800" b="1" dirty="0">
                <a:solidFill>
                  <a:schemeClr val="tx1"/>
                </a:solidFill>
              </a:rPr>
              <a:t>&lt;</a:t>
            </a:r>
            <a:r>
              <a:rPr lang="en-US" b="1" dirty="0">
                <a:solidFill>
                  <a:schemeClr val="tx1"/>
                </a:solidFill>
              </a:rPr>
              <a:t> </a:t>
            </a:r>
            <a:r>
              <a:rPr lang="en-US" sz="1400" b="1" dirty="0">
                <a:solidFill>
                  <a:schemeClr val="tx1"/>
                </a:solidFill>
              </a:rPr>
              <a:t>Weerasinghe H.P.E.N.</a:t>
            </a:r>
            <a:r>
              <a:rPr lang="en-US" b="1" dirty="0">
                <a:solidFill>
                  <a:schemeClr val="tx1"/>
                </a:solidFill>
              </a:rPr>
              <a:t>&gt;&gt; </a:t>
            </a:r>
            <a:r>
              <a:rPr lang="en-US" sz="1800" b="1" dirty="0">
                <a:solidFill>
                  <a:schemeClr val="tx1"/>
                </a:solidFill>
              </a:rPr>
              <a:t>&gt;&gt;   </a:t>
            </a:r>
            <a:r>
              <a:rPr lang="en-US" sz="1800" dirty="0">
                <a:solidFill>
                  <a:schemeClr val="tx1"/>
                </a:solidFill>
              </a:rPr>
              <a:t>|   </a:t>
            </a:r>
            <a:r>
              <a:rPr lang="en-US" sz="1800" b="0" dirty="0">
                <a:solidFill>
                  <a:schemeClr val="tx1"/>
                </a:solidFill>
              </a:rPr>
              <a:t>&lt;&lt;TPM-23-365&gt;&gt;</a:t>
            </a:r>
          </a:p>
        </p:txBody>
      </p:sp>
    </p:spTree>
    <p:extLst>
      <p:ext uri="{BB962C8B-B14F-4D97-AF65-F5344CB8AC3E}">
        <p14:creationId xmlns:p14="http://schemas.microsoft.com/office/powerpoint/2010/main" val="248872849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411" y="228600"/>
            <a:ext cx="8596668" cy="1320800"/>
          </a:xfrm>
        </p:spPr>
        <p:txBody>
          <a:bodyPr anchor="ctr">
            <a:normAutofit/>
          </a:bodyPr>
          <a:lstStyle/>
          <a:p>
            <a:r>
              <a:rPr lang="en-US" b="1" dirty="0">
                <a:solidFill>
                  <a:schemeClr val="accent2">
                    <a:lumMod val="60000"/>
                    <a:lumOff val="40000"/>
                  </a:schemeClr>
                </a:solidFill>
              </a:rPr>
              <a:t>WBS Diagram</a:t>
            </a:r>
          </a:p>
        </p:txBody>
      </p:sp>
      <p:sp>
        <p:nvSpPr>
          <p:cNvPr id="10" name="Rectangle 9">
            <a:extLst>
              <a:ext uri="{FF2B5EF4-FFF2-40B4-BE49-F238E27FC236}">
                <a16:creationId xmlns:a16="http://schemas.microsoft.com/office/drawing/2014/main" id="{CA819F9B-09ED-98F4-F239-2E073702E8AA}"/>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IT20142414</a:t>
            </a:r>
            <a:r>
              <a:rPr lang="en-US" sz="1800" dirty="0">
                <a:solidFill>
                  <a:schemeClr val="tx1"/>
                </a:solidFill>
              </a:rPr>
              <a:t> |   &lt;</a:t>
            </a:r>
            <a:r>
              <a:rPr lang="en-US" sz="1800" b="1" dirty="0">
                <a:solidFill>
                  <a:schemeClr val="tx1"/>
                </a:solidFill>
              </a:rPr>
              <a:t>&lt;</a:t>
            </a:r>
            <a:r>
              <a:rPr lang="en-US" b="1" dirty="0">
                <a:solidFill>
                  <a:schemeClr val="tx1"/>
                </a:solidFill>
              </a:rPr>
              <a:t> </a:t>
            </a:r>
            <a:r>
              <a:rPr lang="en-US" sz="1400" b="1" dirty="0">
                <a:solidFill>
                  <a:schemeClr val="tx1"/>
                </a:solidFill>
              </a:rPr>
              <a:t>Weerasinghe H.P.E.N.</a:t>
            </a:r>
            <a:r>
              <a:rPr lang="en-US" b="1" dirty="0">
                <a:solidFill>
                  <a:schemeClr val="tx1"/>
                </a:solidFill>
              </a:rPr>
              <a:t>&gt;&gt; </a:t>
            </a:r>
            <a:r>
              <a:rPr lang="en-US" sz="1800" b="1" dirty="0">
                <a:solidFill>
                  <a:schemeClr val="tx1"/>
                </a:solidFill>
              </a:rPr>
              <a:t>&gt;&gt; </a:t>
            </a:r>
            <a:r>
              <a:rPr lang="en-US" sz="1800" dirty="0">
                <a:solidFill>
                  <a:schemeClr val="tx1"/>
                </a:solidFill>
              </a:rPr>
              <a:t>|   </a:t>
            </a:r>
            <a:r>
              <a:rPr lang="en-US" sz="1800" b="0" dirty="0">
                <a:solidFill>
                  <a:schemeClr val="tx1"/>
                </a:solidFill>
              </a:rPr>
              <a:t>&lt;&lt;TPM-23-365&gt;&gt;</a:t>
            </a:r>
          </a:p>
        </p:txBody>
      </p:sp>
      <p:pic>
        <p:nvPicPr>
          <p:cNvPr id="6" name="Picture 5" descr="Diagram&#10;&#10;Description automatically generated">
            <a:extLst>
              <a:ext uri="{FF2B5EF4-FFF2-40B4-BE49-F238E27FC236}">
                <a16:creationId xmlns:a16="http://schemas.microsoft.com/office/drawing/2014/main" id="{E4C656A6-F852-331C-616B-9791BB86BF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800" y="1549400"/>
            <a:ext cx="10744200" cy="4730750"/>
          </a:xfrm>
          <a:prstGeom prst="rect">
            <a:avLst/>
          </a:prstGeom>
        </p:spPr>
      </p:pic>
    </p:spTree>
    <p:extLst>
      <p:ext uri="{BB962C8B-B14F-4D97-AF65-F5344CB8AC3E}">
        <p14:creationId xmlns:p14="http://schemas.microsoft.com/office/powerpoint/2010/main" val="351623915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52400"/>
            <a:ext cx="8596668" cy="1320800"/>
          </a:xfrm>
        </p:spPr>
        <p:txBody>
          <a:bodyPr anchor="ctr">
            <a:normAutofit/>
          </a:bodyPr>
          <a:lstStyle/>
          <a:p>
            <a:r>
              <a:rPr lang="en-US" b="1" dirty="0">
                <a:solidFill>
                  <a:schemeClr val="accent2">
                    <a:lumMod val="60000"/>
                    <a:lumOff val="40000"/>
                  </a:schemeClr>
                </a:solidFill>
              </a:rPr>
              <a:t>Gantt Chart</a:t>
            </a:r>
          </a:p>
        </p:txBody>
      </p:sp>
      <p:pic>
        <p:nvPicPr>
          <p:cNvPr id="4" name="Content Placeholder 4" descr="Chart, timeline, bar chart&#10;&#10;Description automatically generated">
            <a:extLst>
              <a:ext uri="{FF2B5EF4-FFF2-40B4-BE49-F238E27FC236}">
                <a16:creationId xmlns:a16="http://schemas.microsoft.com/office/drawing/2014/main" id="{96179BBD-9C9F-40EB-B513-9927B0CB99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9446" y="1473200"/>
            <a:ext cx="11644040" cy="4805362"/>
          </a:xfrm>
          <a:prstGeom prst="rect">
            <a:avLst/>
          </a:prstGeom>
          <a:noFill/>
        </p:spPr>
      </p:pic>
      <p:sp>
        <p:nvSpPr>
          <p:cNvPr id="3" name="Rectangle 2">
            <a:extLst>
              <a:ext uri="{FF2B5EF4-FFF2-40B4-BE49-F238E27FC236}">
                <a16:creationId xmlns:a16="http://schemas.microsoft.com/office/drawing/2014/main" id="{17DAB3A8-1597-E7EA-0651-7978F8F28CA5}"/>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IT20142414</a:t>
            </a:r>
            <a:r>
              <a:rPr lang="en-US" sz="1800" dirty="0">
                <a:solidFill>
                  <a:schemeClr val="tx1"/>
                </a:solidFill>
              </a:rPr>
              <a:t> |   &lt;</a:t>
            </a:r>
            <a:r>
              <a:rPr lang="en-US" sz="1800" b="1" dirty="0">
                <a:solidFill>
                  <a:schemeClr val="tx1"/>
                </a:solidFill>
              </a:rPr>
              <a:t>&lt;</a:t>
            </a:r>
            <a:r>
              <a:rPr lang="en-US" b="1" dirty="0">
                <a:solidFill>
                  <a:schemeClr val="tx1"/>
                </a:solidFill>
              </a:rPr>
              <a:t> </a:t>
            </a:r>
            <a:r>
              <a:rPr lang="en-US" sz="1400" b="1" dirty="0">
                <a:solidFill>
                  <a:schemeClr val="tx1"/>
                </a:solidFill>
              </a:rPr>
              <a:t>Weerasinghe H.P.E.N.</a:t>
            </a:r>
            <a:r>
              <a:rPr lang="en-US" b="1" dirty="0">
                <a:solidFill>
                  <a:schemeClr val="tx1"/>
                </a:solidFill>
              </a:rPr>
              <a:t>&gt;&gt; </a:t>
            </a:r>
            <a:r>
              <a:rPr lang="en-US" sz="1800" b="1" dirty="0">
                <a:solidFill>
                  <a:schemeClr val="tx1"/>
                </a:solidFill>
              </a:rPr>
              <a:t>&gt;&gt; </a:t>
            </a:r>
            <a:r>
              <a:rPr lang="en-US" sz="1800" dirty="0">
                <a:solidFill>
                  <a:schemeClr val="tx1"/>
                </a:solidFill>
              </a:rPr>
              <a:t>|   </a:t>
            </a:r>
            <a:r>
              <a:rPr lang="en-US" sz="1800" b="0" dirty="0">
                <a:solidFill>
                  <a:schemeClr val="tx1"/>
                </a:solidFill>
              </a:rPr>
              <a:t>&lt;&lt;TPM-23-365&gt;&gt;</a:t>
            </a:r>
          </a:p>
        </p:txBody>
      </p:sp>
    </p:spTree>
    <p:extLst>
      <p:ext uri="{BB962C8B-B14F-4D97-AF65-F5344CB8AC3E}">
        <p14:creationId xmlns:p14="http://schemas.microsoft.com/office/powerpoint/2010/main" val="100178250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 name="TextShape 1"/>
          <p:cNvSpPr txBox="1"/>
          <p:nvPr/>
        </p:nvSpPr>
        <p:spPr>
          <a:xfrm>
            <a:off x="228600" y="301380"/>
            <a:ext cx="10012024" cy="1361880"/>
          </a:xfrm>
          <a:prstGeom prst="rect">
            <a:avLst/>
          </a:prstGeom>
          <a:noFill/>
          <a:ln>
            <a:noFill/>
          </a:ln>
        </p:spPr>
        <p:txBody>
          <a:bodyPr>
            <a:normAutofit/>
          </a:bodyPr>
          <a:lstStyle/>
          <a:p>
            <a:pPr>
              <a:lnSpc>
                <a:spcPct val="100000"/>
              </a:lnSpc>
            </a:pPr>
            <a:r>
              <a:rPr lang="en-US" sz="3600" b="1" strike="noStrike" cap="all" spc="-1" dirty="0">
                <a:solidFill>
                  <a:schemeClr val="accent2">
                    <a:lumMod val="60000"/>
                    <a:lumOff val="40000"/>
                  </a:schemeClr>
                </a:solidFill>
                <a:latin typeface="Adobe Devanagari"/>
              </a:rPr>
              <a:t>IT20151492 | </a:t>
            </a:r>
            <a:r>
              <a:rPr lang="en-US" sz="3200" b="1" strike="noStrike" cap="all" spc="-1" dirty="0">
                <a:solidFill>
                  <a:schemeClr val="accent2">
                    <a:lumMod val="60000"/>
                    <a:lumOff val="40000"/>
                  </a:schemeClr>
                </a:solidFill>
                <a:latin typeface="Adobe Devanagari"/>
              </a:rPr>
              <a:t>Warnakulasuriyage K.H.A</a:t>
            </a:r>
            <a:endParaRPr lang="en-US" sz="3200" b="1" strike="noStrike" spc="-1" dirty="0">
              <a:solidFill>
                <a:schemeClr val="accent2">
                  <a:lumMod val="60000"/>
                  <a:lumOff val="40000"/>
                </a:schemeClr>
              </a:solidFill>
              <a:latin typeface="Cambria"/>
            </a:endParaRPr>
          </a:p>
        </p:txBody>
      </p:sp>
      <p:sp>
        <p:nvSpPr>
          <p:cNvPr id="173" name="TextShape 2"/>
          <p:cNvSpPr txBox="1"/>
          <p:nvPr/>
        </p:nvSpPr>
        <p:spPr>
          <a:xfrm>
            <a:off x="228600" y="1017973"/>
            <a:ext cx="3206376" cy="576072"/>
          </a:xfrm>
          <a:prstGeom prst="rect">
            <a:avLst/>
          </a:prstGeom>
          <a:noFill/>
          <a:ln>
            <a:noFill/>
          </a:ln>
        </p:spPr>
        <p:txBody>
          <a:bodyPr anchor="b">
            <a:noAutofit/>
          </a:bodyPr>
          <a:lstStyle/>
          <a:p>
            <a:pPr>
              <a:lnSpc>
                <a:spcPct val="100000"/>
              </a:lnSpc>
              <a:spcBef>
                <a:spcPts val="400"/>
              </a:spcBef>
              <a:tabLst>
                <a:tab pos="0" algn="l"/>
              </a:tabLst>
            </a:pPr>
            <a:r>
              <a:rPr lang="en-US" sz="2000" b="1" strike="noStrike" spc="-1" dirty="0">
                <a:solidFill>
                  <a:schemeClr val="accent2">
                    <a:lumMod val="60000"/>
                    <a:lumOff val="40000"/>
                  </a:schemeClr>
                </a:solidFill>
                <a:latin typeface="Cambria"/>
              </a:rPr>
              <a:t>Information Technology</a:t>
            </a:r>
          </a:p>
        </p:txBody>
      </p:sp>
      <p:sp>
        <p:nvSpPr>
          <p:cNvPr id="174" name="CustomShape 3"/>
          <p:cNvSpPr/>
          <p:nvPr/>
        </p:nvSpPr>
        <p:spPr>
          <a:xfrm>
            <a:off x="2632320" y="6492960"/>
            <a:ext cx="7279776" cy="364680"/>
          </a:xfrm>
          <a:prstGeom prst="rect">
            <a:avLst/>
          </a:prstGeom>
          <a:no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pPr>
            <a:r>
              <a:rPr lang="en-US" sz="1800" b="1" strike="noStrike" spc="-1" dirty="0">
                <a:solidFill>
                  <a:srgbClr val="000000"/>
                </a:solidFill>
                <a:latin typeface="Cambria"/>
              </a:rPr>
              <a:t>IT20151492</a:t>
            </a:r>
            <a:r>
              <a:rPr lang="en-US" sz="1800" b="0" strike="noStrike" spc="-1" dirty="0">
                <a:solidFill>
                  <a:srgbClr val="000000"/>
                </a:solidFill>
                <a:latin typeface="Cambria"/>
              </a:rPr>
              <a:t>   |   &lt;</a:t>
            </a:r>
            <a:r>
              <a:rPr lang="en-US" sz="1800" b="1" strike="noStrike" spc="-1" dirty="0">
                <a:solidFill>
                  <a:srgbClr val="000000"/>
                </a:solidFill>
                <a:latin typeface="Cambria"/>
              </a:rPr>
              <a:t>&lt;</a:t>
            </a:r>
            <a:r>
              <a:rPr lang="en-US" sz="1800" b="1" strike="noStrike" spc="-1" dirty="0" err="1">
                <a:solidFill>
                  <a:srgbClr val="000000"/>
                </a:solidFill>
                <a:latin typeface="Cambria"/>
              </a:rPr>
              <a:t>Warnakulasuriyage</a:t>
            </a:r>
            <a:r>
              <a:rPr lang="en-US" sz="1800" b="1" strike="noStrike" spc="-1" dirty="0">
                <a:solidFill>
                  <a:srgbClr val="000000"/>
                </a:solidFill>
                <a:latin typeface="Cambria"/>
              </a:rPr>
              <a:t> K.H.A</a:t>
            </a:r>
            <a:r>
              <a:rPr lang="en-US" sz="1600" b="1" strike="noStrike" spc="-1" dirty="0">
                <a:solidFill>
                  <a:srgbClr val="000000"/>
                </a:solidFill>
                <a:latin typeface="Cambria"/>
              </a:rPr>
              <a:t>&gt;&gt;   </a:t>
            </a:r>
            <a:r>
              <a:rPr lang="en-US" sz="1800" b="0" strike="noStrike" spc="-1" dirty="0">
                <a:solidFill>
                  <a:srgbClr val="000000"/>
                </a:solidFill>
                <a:latin typeface="Cambria"/>
              </a:rPr>
              <a:t>|   &lt;&lt;TMP-23-365&gt;&gt;</a:t>
            </a:r>
            <a:endParaRPr lang="en-US" sz="1800" b="0" strike="noStrike" spc="-1" dirty="0">
              <a:latin typeface="Arial"/>
            </a:endParaRPr>
          </a:p>
        </p:txBody>
      </p:sp>
      <p:pic>
        <p:nvPicPr>
          <p:cNvPr id="176" name="Picture 175"/>
          <p:cNvPicPr/>
          <p:nvPr/>
        </p:nvPicPr>
        <p:blipFill>
          <a:blip r:embed="rId2"/>
          <a:stretch/>
        </p:blipFill>
        <p:spPr>
          <a:xfrm rot="5385000">
            <a:off x="9760642" y="488132"/>
            <a:ext cx="2772000" cy="2078640"/>
          </a:xfrm>
          <a:prstGeom prst="rect">
            <a:avLst/>
          </a:prstGeom>
          <a:ln>
            <a:noFill/>
          </a:ln>
        </p:spPr>
      </p:pic>
      <p:pic>
        <p:nvPicPr>
          <p:cNvPr id="1026" name="Picture 2" descr="C:\Users\User\Pictures\Camera Roll\digital-medicine-vector-illustration-set-cartoon-medical-healthcare-online-app-doctor-consultation-smartphone-modern-18098774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76173" y="1846052"/>
            <a:ext cx="8107872" cy="434363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 name="TextShape 1"/>
          <p:cNvSpPr txBox="1"/>
          <p:nvPr/>
        </p:nvSpPr>
        <p:spPr>
          <a:xfrm>
            <a:off x="329724" y="239400"/>
            <a:ext cx="11683800" cy="791640"/>
          </a:xfrm>
          <a:prstGeom prst="rect">
            <a:avLst/>
          </a:prstGeom>
          <a:noFill/>
          <a:ln>
            <a:noFill/>
          </a:ln>
        </p:spPr>
        <p:txBody>
          <a:bodyPr anchor="ctr">
            <a:normAutofit/>
          </a:bodyPr>
          <a:lstStyle/>
          <a:p>
            <a:pPr algn="ctr">
              <a:lnSpc>
                <a:spcPct val="100000"/>
              </a:lnSpc>
            </a:pPr>
            <a:r>
              <a:rPr lang="en-US" sz="4400" b="0" strike="noStrike" spc="-1" dirty="0">
                <a:solidFill>
                  <a:schemeClr val="accent1"/>
                </a:solidFill>
                <a:latin typeface="Adobe Devanagari"/>
              </a:rPr>
              <a:t>System Diagram</a:t>
            </a:r>
            <a:endParaRPr lang="en-US" sz="4400" b="0" strike="noStrike" spc="-1" dirty="0">
              <a:solidFill>
                <a:schemeClr val="accent1"/>
              </a:solidFill>
              <a:latin typeface="Cambria"/>
            </a:endParaRPr>
          </a:p>
        </p:txBody>
      </p:sp>
      <p:sp>
        <p:nvSpPr>
          <p:cNvPr id="178" name="CustomShape 2"/>
          <p:cNvSpPr/>
          <p:nvPr/>
        </p:nvSpPr>
        <p:spPr>
          <a:xfrm>
            <a:off x="2632320" y="6493320"/>
            <a:ext cx="7078608" cy="364680"/>
          </a:xfrm>
          <a:prstGeom prst="rect">
            <a:avLst/>
          </a:prstGeom>
          <a:no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pPr>
            <a:r>
              <a:rPr lang="en-US" sz="1800" b="1" strike="noStrike" spc="-1" dirty="0">
                <a:solidFill>
                  <a:srgbClr val="000000"/>
                </a:solidFill>
                <a:latin typeface="Cambria"/>
              </a:rPr>
              <a:t>IT20151492</a:t>
            </a:r>
            <a:r>
              <a:rPr lang="en-US" sz="1800" b="0" strike="noStrike" spc="-1" dirty="0">
                <a:solidFill>
                  <a:srgbClr val="000000"/>
                </a:solidFill>
                <a:latin typeface="Cambria"/>
              </a:rPr>
              <a:t>   |   &lt;</a:t>
            </a:r>
            <a:r>
              <a:rPr lang="en-US" sz="1800" b="1" strike="noStrike" spc="-1" dirty="0">
                <a:solidFill>
                  <a:srgbClr val="000000"/>
                </a:solidFill>
                <a:latin typeface="Cambria"/>
              </a:rPr>
              <a:t>&lt;</a:t>
            </a:r>
            <a:r>
              <a:rPr lang="en-US" sz="1800" b="1" strike="noStrike" spc="-1" dirty="0" err="1">
                <a:solidFill>
                  <a:srgbClr val="000000"/>
                </a:solidFill>
                <a:latin typeface="Cambria"/>
              </a:rPr>
              <a:t>Warnakulasuriyage</a:t>
            </a:r>
            <a:r>
              <a:rPr lang="en-US" sz="1800" b="1" strike="noStrike" spc="-1" dirty="0">
                <a:solidFill>
                  <a:srgbClr val="000000"/>
                </a:solidFill>
                <a:latin typeface="Cambria"/>
              </a:rPr>
              <a:t> K.H.A</a:t>
            </a:r>
            <a:r>
              <a:rPr lang="en-US" sz="1600" b="1" strike="noStrike" spc="-1" dirty="0">
                <a:solidFill>
                  <a:srgbClr val="000000"/>
                </a:solidFill>
                <a:latin typeface="Cambria"/>
              </a:rPr>
              <a:t>&gt;&gt;</a:t>
            </a:r>
            <a:r>
              <a:rPr lang="en-US" sz="1800" b="1" strike="noStrike" spc="-1" dirty="0">
                <a:solidFill>
                  <a:srgbClr val="000000"/>
                </a:solidFill>
                <a:latin typeface="Cambria"/>
              </a:rPr>
              <a:t> </a:t>
            </a:r>
            <a:r>
              <a:rPr lang="en-US" sz="1800" b="0" strike="noStrike" spc="-1" dirty="0">
                <a:solidFill>
                  <a:srgbClr val="000000"/>
                </a:solidFill>
                <a:latin typeface="Cambria"/>
              </a:rPr>
              <a:t>|   &lt;&lt;TPM-23-365&gt;&gt;</a:t>
            </a:r>
            <a:endParaRPr lang="en-US" sz="1800" b="0" strike="noStrike" spc="-1" dirty="0">
              <a:latin typeface="Arial"/>
            </a:endParaRPr>
          </a:p>
        </p:txBody>
      </p:sp>
      <p:pic>
        <p:nvPicPr>
          <p:cNvPr id="179" name="Picture 178"/>
          <p:cNvPicPr/>
          <p:nvPr/>
        </p:nvPicPr>
        <p:blipFill>
          <a:blip r:embed="rId2"/>
          <a:stretch/>
        </p:blipFill>
        <p:spPr>
          <a:xfrm>
            <a:off x="1737360" y="1280160"/>
            <a:ext cx="8115120" cy="4963680"/>
          </a:xfrm>
          <a:prstGeom prst="rect">
            <a:avLst/>
          </a:prstGeom>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 name="TextShape 1"/>
          <p:cNvSpPr txBox="1"/>
          <p:nvPr/>
        </p:nvSpPr>
        <p:spPr>
          <a:xfrm>
            <a:off x="609600" y="228600"/>
            <a:ext cx="10362960" cy="1469520"/>
          </a:xfrm>
          <a:prstGeom prst="rect">
            <a:avLst/>
          </a:prstGeom>
          <a:noFill/>
          <a:ln>
            <a:noFill/>
          </a:ln>
        </p:spPr>
        <p:txBody>
          <a:bodyPr anchor="ctr">
            <a:normAutofit lnSpcReduction="10000"/>
          </a:bodyPr>
          <a:lstStyle/>
          <a:p>
            <a:pPr algn="ctr">
              <a:lnSpc>
                <a:spcPct val="100000"/>
              </a:lnSpc>
            </a:pPr>
            <a:r>
              <a:rPr lang="en-US" sz="4900" b="1" strike="noStrike" spc="-1" dirty="0">
                <a:solidFill>
                  <a:schemeClr val="accent2">
                    <a:lumMod val="60000"/>
                    <a:lumOff val="40000"/>
                  </a:schemeClr>
                </a:solidFill>
                <a:latin typeface="Adobe Devanagari"/>
              </a:rPr>
              <a:t>Background</a:t>
            </a:r>
            <a:br>
              <a:rPr dirty="0"/>
            </a:br>
            <a:endParaRPr lang="en-US" sz="4900" b="0" strike="noStrike" spc="-1" dirty="0">
              <a:solidFill>
                <a:srgbClr val="000000"/>
              </a:solidFill>
              <a:latin typeface="Cambria"/>
            </a:endParaRPr>
          </a:p>
        </p:txBody>
      </p:sp>
      <p:sp>
        <p:nvSpPr>
          <p:cNvPr id="181" name="TextShape 2"/>
          <p:cNvSpPr txBox="1"/>
          <p:nvPr/>
        </p:nvSpPr>
        <p:spPr>
          <a:xfrm>
            <a:off x="1828800" y="2514600"/>
            <a:ext cx="8534160" cy="1752120"/>
          </a:xfrm>
          <a:prstGeom prst="rect">
            <a:avLst/>
          </a:prstGeom>
          <a:noFill/>
          <a:ln>
            <a:noFill/>
          </a:ln>
        </p:spPr>
        <p:txBody>
          <a:bodyPr>
            <a:normAutofit/>
          </a:bodyPr>
          <a:lstStyle/>
          <a:p>
            <a:pPr algn="just">
              <a:lnSpc>
                <a:spcPct val="100000"/>
              </a:lnSpc>
              <a:spcBef>
                <a:spcPts val="360"/>
              </a:spcBef>
              <a:tabLst>
                <a:tab pos="0" algn="l"/>
              </a:tabLst>
            </a:pPr>
            <a:endParaRPr lang="en-US" sz="3200" b="0" strike="noStrike" spc="-1">
              <a:latin typeface="Arial"/>
            </a:endParaRPr>
          </a:p>
          <a:p>
            <a:pPr algn="just">
              <a:lnSpc>
                <a:spcPct val="100000"/>
              </a:lnSpc>
              <a:spcBef>
                <a:spcPts val="360"/>
              </a:spcBef>
              <a:tabLst>
                <a:tab pos="0" algn="l"/>
              </a:tabLst>
            </a:pPr>
            <a:endParaRPr lang="en-US" sz="3200" b="0" strike="noStrike" spc="-1">
              <a:latin typeface="Arial"/>
            </a:endParaRPr>
          </a:p>
        </p:txBody>
      </p:sp>
      <p:sp>
        <p:nvSpPr>
          <p:cNvPr id="182" name="CustomShape 3"/>
          <p:cNvSpPr/>
          <p:nvPr/>
        </p:nvSpPr>
        <p:spPr>
          <a:xfrm>
            <a:off x="914400" y="1914969"/>
            <a:ext cx="10591560" cy="3443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2000" b="0" strike="noStrike" spc="-1" dirty="0">
                <a:solidFill>
                  <a:srgbClr val="000000"/>
                </a:solidFill>
                <a:latin typeface="Calibri"/>
              </a:rPr>
              <a:t>More than 50 million older people worldwide are suffering from dementia, and this number is estimated to increase to 150 million by 2050</a:t>
            </a:r>
            <a:endParaRPr lang="en-US" sz="2000" b="0" strike="noStrike" spc="-1" dirty="0">
              <a:latin typeface="Arial"/>
            </a:endParaRPr>
          </a:p>
          <a:p>
            <a:pPr>
              <a:lnSpc>
                <a:spcPct val="100000"/>
              </a:lnSpc>
            </a:pPr>
            <a:endParaRPr lang="en-US" sz="2000" b="0" strike="noStrike" spc="-1" dirty="0">
              <a:latin typeface="Arial"/>
            </a:endParaRPr>
          </a:p>
          <a:p>
            <a:pPr>
              <a:lnSpc>
                <a:spcPct val="100000"/>
              </a:lnSpc>
            </a:pPr>
            <a:r>
              <a:rPr lang="en-US" sz="2000" b="0" strike="noStrike" spc="-1" dirty="0">
                <a:solidFill>
                  <a:srgbClr val="000000"/>
                </a:solidFill>
                <a:latin typeface="Calibri"/>
              </a:rPr>
              <a:t>Being unable to recall what to do in an emergency is a significant difficulty for someone with dementia. However, it might be fatal because the steps that need to be followed to get rid of it are not instantly recalled. </a:t>
            </a:r>
            <a:endParaRPr lang="en-US" sz="2000" b="0" strike="noStrike" spc="-1" dirty="0">
              <a:latin typeface="Arial"/>
            </a:endParaRPr>
          </a:p>
          <a:p>
            <a:pPr>
              <a:lnSpc>
                <a:spcPct val="100000"/>
              </a:lnSpc>
            </a:pPr>
            <a:endParaRPr lang="en-US" sz="2000" b="0" strike="noStrike" spc="-1" dirty="0">
              <a:latin typeface="Arial"/>
            </a:endParaRPr>
          </a:p>
          <a:p>
            <a:pPr>
              <a:lnSpc>
                <a:spcPct val="100000"/>
              </a:lnSpc>
            </a:pPr>
            <a:r>
              <a:rPr lang="en-US" sz="2000" b="0" strike="noStrike" spc="-1" dirty="0">
                <a:solidFill>
                  <a:srgbClr val="000000"/>
                </a:solidFill>
                <a:latin typeface="Calibri"/>
              </a:rPr>
              <a:t>Researchers are constantly exploring new therapies and screening approaches for the early detection of dementia. Artificial intelligence (AI) is widely applied in dementia research, including machine learning and deep learning methods for dementia diagnosis and progression detection</a:t>
            </a:r>
            <a:endParaRPr lang="en-US" sz="2000" b="0" strike="noStrike" spc="-1" dirty="0">
              <a:latin typeface="Arial"/>
            </a:endParaRPr>
          </a:p>
        </p:txBody>
      </p:sp>
      <p:sp>
        <p:nvSpPr>
          <p:cNvPr id="184" name="CustomShape 4"/>
          <p:cNvSpPr/>
          <p:nvPr/>
        </p:nvSpPr>
        <p:spPr>
          <a:xfrm>
            <a:off x="2632320" y="6492960"/>
            <a:ext cx="7224912" cy="364680"/>
          </a:xfrm>
          <a:prstGeom prst="rect">
            <a:avLst/>
          </a:prstGeom>
          <a:no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pPr>
            <a:r>
              <a:rPr lang="en-US" sz="1800" b="1" strike="noStrike" spc="-1" dirty="0">
                <a:solidFill>
                  <a:srgbClr val="000000"/>
                </a:solidFill>
                <a:latin typeface="Cambria"/>
              </a:rPr>
              <a:t>IT20151492</a:t>
            </a:r>
            <a:r>
              <a:rPr lang="en-US" sz="1800" b="0" strike="noStrike" spc="-1" dirty="0">
                <a:solidFill>
                  <a:srgbClr val="000000"/>
                </a:solidFill>
                <a:latin typeface="Cambria"/>
              </a:rPr>
              <a:t>   |   &lt;</a:t>
            </a:r>
            <a:r>
              <a:rPr lang="en-US" sz="1800" b="1" strike="noStrike" spc="-1" dirty="0">
                <a:solidFill>
                  <a:srgbClr val="000000"/>
                </a:solidFill>
                <a:latin typeface="Cambria"/>
              </a:rPr>
              <a:t>&lt;</a:t>
            </a:r>
            <a:r>
              <a:rPr lang="en-US" sz="1800" b="1" strike="noStrike" spc="-1" dirty="0" err="1">
                <a:solidFill>
                  <a:srgbClr val="000000"/>
                </a:solidFill>
                <a:latin typeface="Cambria"/>
              </a:rPr>
              <a:t>Warnakulasuriyage</a:t>
            </a:r>
            <a:r>
              <a:rPr lang="en-US" sz="1800" b="1" strike="noStrike" spc="-1" dirty="0">
                <a:solidFill>
                  <a:srgbClr val="000000"/>
                </a:solidFill>
                <a:latin typeface="Cambria"/>
              </a:rPr>
              <a:t> K.H.A</a:t>
            </a:r>
            <a:r>
              <a:rPr lang="en-US" sz="1600" b="1" strike="noStrike" spc="-1" dirty="0">
                <a:solidFill>
                  <a:srgbClr val="000000"/>
                </a:solidFill>
                <a:latin typeface="Cambria"/>
              </a:rPr>
              <a:t>&gt;&gt;</a:t>
            </a:r>
            <a:r>
              <a:rPr lang="en-US" sz="1800" b="1" strike="noStrike" spc="-1" dirty="0">
                <a:solidFill>
                  <a:srgbClr val="000000"/>
                </a:solidFill>
                <a:latin typeface="Cambria"/>
              </a:rPr>
              <a:t>  </a:t>
            </a:r>
            <a:r>
              <a:rPr lang="en-US" sz="1800" b="0" strike="noStrike" spc="-1" dirty="0">
                <a:solidFill>
                  <a:srgbClr val="000000"/>
                </a:solidFill>
                <a:latin typeface="Cambria"/>
              </a:rPr>
              <a:t>|   &lt;&lt;TPM-23-365&gt;&gt;</a:t>
            </a:r>
            <a:endParaRPr lang="en-US" sz="1800" b="0" strike="noStrike" spc="-1" dirty="0">
              <a:latin typeface="Aria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 name="TextShape 1"/>
          <p:cNvSpPr txBox="1"/>
          <p:nvPr/>
        </p:nvSpPr>
        <p:spPr>
          <a:xfrm>
            <a:off x="304920" y="228600"/>
            <a:ext cx="11683800" cy="1066320"/>
          </a:xfrm>
          <a:prstGeom prst="rect">
            <a:avLst/>
          </a:prstGeom>
          <a:noFill/>
          <a:ln>
            <a:noFill/>
          </a:ln>
        </p:spPr>
        <p:txBody>
          <a:bodyPr anchor="ctr">
            <a:normAutofit/>
          </a:bodyPr>
          <a:lstStyle/>
          <a:p>
            <a:pPr algn="ctr">
              <a:lnSpc>
                <a:spcPct val="100000"/>
              </a:lnSpc>
            </a:pPr>
            <a:r>
              <a:rPr lang="en-US" sz="4400" b="1" strike="noStrike" spc="-1" dirty="0">
                <a:solidFill>
                  <a:schemeClr val="accent2">
                    <a:lumMod val="60000"/>
                    <a:lumOff val="40000"/>
                  </a:schemeClr>
                </a:solidFill>
                <a:latin typeface="Adobe Devanagari"/>
              </a:rPr>
              <a:t>RESEARCH PROBLEM</a:t>
            </a:r>
            <a:endParaRPr lang="en-US" sz="4400" b="1" strike="noStrike" spc="-1" dirty="0">
              <a:solidFill>
                <a:schemeClr val="accent2">
                  <a:lumMod val="60000"/>
                  <a:lumOff val="40000"/>
                </a:schemeClr>
              </a:solidFill>
              <a:latin typeface="Cambria"/>
            </a:endParaRPr>
          </a:p>
        </p:txBody>
      </p:sp>
      <p:sp>
        <p:nvSpPr>
          <p:cNvPr id="186" name="CustomShape 2"/>
          <p:cNvSpPr/>
          <p:nvPr/>
        </p:nvSpPr>
        <p:spPr>
          <a:xfrm>
            <a:off x="2632320" y="6492960"/>
            <a:ext cx="7243200" cy="364680"/>
          </a:xfrm>
          <a:prstGeom prst="rect">
            <a:avLst/>
          </a:prstGeom>
          <a:no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pPr>
            <a:r>
              <a:rPr lang="en-US" sz="1800" b="1" strike="noStrike" spc="-1" dirty="0">
                <a:solidFill>
                  <a:srgbClr val="000000"/>
                </a:solidFill>
                <a:latin typeface="Cambria"/>
                <a:ea typeface="Noto Sans CJK SC"/>
              </a:rPr>
              <a:t>IT20151492</a:t>
            </a:r>
            <a:r>
              <a:rPr lang="en-US" sz="1800" b="0" strike="noStrike" spc="-1" dirty="0">
                <a:solidFill>
                  <a:srgbClr val="000000"/>
                </a:solidFill>
                <a:latin typeface="Cambria"/>
                <a:ea typeface="Noto Sans CJK SC"/>
              </a:rPr>
              <a:t> |   &lt;</a:t>
            </a:r>
            <a:r>
              <a:rPr lang="en-US" sz="1800" b="1" strike="noStrike" spc="-1" dirty="0">
                <a:solidFill>
                  <a:srgbClr val="000000"/>
                </a:solidFill>
                <a:latin typeface="Cambria"/>
                <a:ea typeface="Noto Sans CJK SC"/>
              </a:rPr>
              <a:t>&lt;</a:t>
            </a:r>
            <a:r>
              <a:rPr lang="en-US" sz="1800" b="1" strike="noStrike" spc="-1" dirty="0" err="1">
                <a:solidFill>
                  <a:srgbClr val="000000"/>
                </a:solidFill>
                <a:latin typeface="Cambria"/>
              </a:rPr>
              <a:t>Warnakulasuriyage</a:t>
            </a:r>
            <a:r>
              <a:rPr lang="en-US" sz="1800" b="1" strike="noStrike" spc="-1" dirty="0">
                <a:solidFill>
                  <a:srgbClr val="000000"/>
                </a:solidFill>
                <a:latin typeface="Cambria"/>
              </a:rPr>
              <a:t> K.H.A &gt;&gt;    </a:t>
            </a:r>
            <a:r>
              <a:rPr lang="en-US" sz="1800" b="0" strike="noStrike" spc="-1" dirty="0">
                <a:solidFill>
                  <a:srgbClr val="000000"/>
                </a:solidFill>
                <a:latin typeface="Cambria"/>
              </a:rPr>
              <a:t>|   &lt;&lt;TPM-23-365&gt;&gt;</a:t>
            </a:r>
            <a:endParaRPr lang="en-US" sz="1800" b="0" strike="noStrike" spc="-1" dirty="0">
              <a:latin typeface="Arial"/>
            </a:endParaRPr>
          </a:p>
        </p:txBody>
      </p:sp>
      <p:sp>
        <p:nvSpPr>
          <p:cNvPr id="187" name="TextShape 3"/>
          <p:cNvSpPr txBox="1"/>
          <p:nvPr/>
        </p:nvSpPr>
        <p:spPr>
          <a:xfrm>
            <a:off x="98652" y="1413468"/>
            <a:ext cx="11971428" cy="2593368"/>
          </a:xfrm>
          <a:prstGeom prst="rect">
            <a:avLst/>
          </a:prstGeom>
          <a:noFill/>
          <a:ln>
            <a:noFill/>
          </a:ln>
        </p:spPr>
        <p:txBody>
          <a:bodyPr>
            <a:normAutofit fontScale="92500" lnSpcReduction="20000"/>
          </a:bodyPr>
          <a:lstStyle/>
          <a:p>
            <a:pPr marL="342900" indent="-342900">
              <a:lnSpc>
                <a:spcPct val="100000"/>
              </a:lnSpc>
              <a:spcBef>
                <a:spcPts val="400"/>
              </a:spcBef>
              <a:buFont typeface="Arial" panose="020B0604020202020204" pitchFamily="34" charset="0"/>
              <a:buChar char="•"/>
            </a:pPr>
            <a:r>
              <a:rPr lang="en-US" sz="2000" b="0" strike="noStrike" spc="-1" dirty="0">
                <a:solidFill>
                  <a:srgbClr val="000000"/>
                </a:solidFill>
                <a:latin typeface="Calibri"/>
              </a:rPr>
              <a:t>One potential research problem for this project could be the lack of reliable and accurate data on emergency situations in dementia patients. </a:t>
            </a:r>
            <a:r>
              <a:rPr lang="en-US" sz="2000" spc="-1" dirty="0">
                <a:solidFill>
                  <a:srgbClr val="000000"/>
                </a:solidFill>
                <a:latin typeface="Calibri"/>
              </a:rPr>
              <a:t>And  they need to know </a:t>
            </a:r>
            <a:r>
              <a:rPr lang="en-US" sz="2000" spc="-1" dirty="0" err="1">
                <a:solidFill>
                  <a:srgbClr val="000000"/>
                </a:solidFill>
                <a:latin typeface="Calibri"/>
              </a:rPr>
              <a:t>thay</a:t>
            </a:r>
            <a:r>
              <a:rPr lang="en-US" sz="2000" spc="-1" dirty="0">
                <a:solidFill>
                  <a:srgbClr val="000000"/>
                </a:solidFill>
                <a:latin typeface="Calibri"/>
              </a:rPr>
              <a:t> have dementia or </a:t>
            </a:r>
            <a:r>
              <a:rPr lang="en-US" sz="2000" spc="-1" dirty="0" err="1">
                <a:solidFill>
                  <a:srgbClr val="000000"/>
                </a:solidFill>
                <a:latin typeface="Calibri"/>
              </a:rPr>
              <a:t>theya</a:t>
            </a:r>
            <a:r>
              <a:rPr lang="en-US" sz="2000" spc="-1" dirty="0">
                <a:solidFill>
                  <a:srgbClr val="000000"/>
                </a:solidFill>
                <a:latin typeface="Calibri"/>
              </a:rPr>
              <a:t> haven’t dementia.</a:t>
            </a:r>
            <a:endParaRPr lang="en-US" sz="2000" b="0" strike="noStrike" spc="-1" dirty="0">
              <a:solidFill>
                <a:srgbClr val="000000"/>
              </a:solidFill>
              <a:latin typeface="Calibri"/>
            </a:endParaRPr>
          </a:p>
          <a:p>
            <a:pPr marL="342900" indent="-342900">
              <a:lnSpc>
                <a:spcPct val="100000"/>
              </a:lnSpc>
              <a:spcBef>
                <a:spcPts val="400"/>
              </a:spcBef>
              <a:buFont typeface="Arial" panose="020B0604020202020204" pitchFamily="34" charset="0"/>
              <a:buChar char="•"/>
            </a:pPr>
            <a:endParaRPr lang="en-US" sz="2000" b="0" strike="noStrike" spc="-1" dirty="0">
              <a:solidFill>
                <a:srgbClr val="000000"/>
              </a:solidFill>
              <a:latin typeface="Calibri"/>
            </a:endParaRPr>
          </a:p>
          <a:p>
            <a:pPr marL="342900" indent="-342900">
              <a:lnSpc>
                <a:spcPct val="100000"/>
              </a:lnSpc>
              <a:spcBef>
                <a:spcPts val="400"/>
              </a:spcBef>
              <a:buFont typeface="Arial" panose="020B0604020202020204" pitchFamily="34" charset="0"/>
              <a:buChar char="•"/>
            </a:pPr>
            <a:r>
              <a:rPr lang="en-US" sz="2000" b="0" strike="noStrike" spc="-1" dirty="0">
                <a:solidFill>
                  <a:srgbClr val="000000"/>
                </a:solidFill>
                <a:latin typeface="Calibri"/>
              </a:rPr>
              <a:t> Due to the nature of the condition, dementia patients may not always be able to accurately communicate their symptoms or medical history, which can make it difficult to develop effective algorithms for detecting and responding to emergencies.</a:t>
            </a:r>
          </a:p>
          <a:p>
            <a:pPr marL="342900" indent="-342900">
              <a:lnSpc>
                <a:spcPct val="100000"/>
              </a:lnSpc>
              <a:spcBef>
                <a:spcPts val="400"/>
              </a:spcBef>
              <a:buFont typeface="Arial" panose="020B0604020202020204" pitchFamily="34" charset="0"/>
              <a:buChar char="•"/>
            </a:pPr>
            <a:endParaRPr lang="en-US" sz="2000" b="0" strike="noStrike" spc="-1" dirty="0">
              <a:solidFill>
                <a:srgbClr val="000000"/>
              </a:solidFill>
              <a:latin typeface="Calibri"/>
            </a:endParaRPr>
          </a:p>
          <a:p>
            <a:pPr marL="342900" indent="-342900">
              <a:lnSpc>
                <a:spcPct val="100000"/>
              </a:lnSpc>
              <a:spcBef>
                <a:spcPts val="400"/>
              </a:spcBef>
              <a:buFont typeface="Arial" panose="020B0604020202020204" pitchFamily="34" charset="0"/>
              <a:buChar char="•"/>
            </a:pPr>
            <a:r>
              <a:rPr lang="en-US" sz="2000" b="0" strike="noStrike" spc="-1" dirty="0">
                <a:solidFill>
                  <a:srgbClr val="000000"/>
                </a:solidFill>
                <a:latin typeface="Calibri"/>
              </a:rPr>
              <a:t> Additionally, there may be variations in the way emergency situations present in different individuals, which can make it challenging to develop a one-size-fits-all approach</a:t>
            </a:r>
            <a:endParaRPr lang="en-US" sz="2000" b="0" strike="noStrike" spc="-1" dirty="0">
              <a:solidFill>
                <a:srgbClr val="000000"/>
              </a:solidFill>
              <a:latin typeface="Cambria"/>
            </a:endParaRPr>
          </a:p>
        </p:txBody>
      </p:sp>
      <p:pic>
        <p:nvPicPr>
          <p:cNvPr id="2050" name="Picture 2" descr="C:\Users\User\Pictures\Camera Roll\images (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98281" y="4134781"/>
            <a:ext cx="3009254" cy="185737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 name="TextShape 1"/>
          <p:cNvSpPr txBox="1"/>
          <p:nvPr/>
        </p:nvSpPr>
        <p:spPr>
          <a:xfrm>
            <a:off x="304920" y="304920"/>
            <a:ext cx="11683800" cy="791640"/>
          </a:xfrm>
          <a:prstGeom prst="rect">
            <a:avLst/>
          </a:prstGeom>
          <a:noFill/>
          <a:ln>
            <a:noFill/>
          </a:ln>
        </p:spPr>
        <p:txBody>
          <a:bodyPr anchor="ctr">
            <a:normAutofit/>
          </a:bodyPr>
          <a:lstStyle/>
          <a:p>
            <a:pPr algn="ctr">
              <a:lnSpc>
                <a:spcPct val="100000"/>
              </a:lnSpc>
            </a:pPr>
            <a:r>
              <a:rPr lang="en-US" sz="4400" b="1" strike="noStrike" spc="-1" dirty="0">
                <a:solidFill>
                  <a:schemeClr val="accent2">
                    <a:lumMod val="60000"/>
                    <a:lumOff val="40000"/>
                  </a:schemeClr>
                </a:solidFill>
                <a:latin typeface="Adobe Devanagari"/>
              </a:rPr>
              <a:t>OBJECTIVES</a:t>
            </a:r>
            <a:endParaRPr lang="en-US" sz="4400" b="1" strike="noStrike" spc="-1" dirty="0">
              <a:solidFill>
                <a:schemeClr val="accent2">
                  <a:lumMod val="60000"/>
                  <a:lumOff val="40000"/>
                </a:schemeClr>
              </a:solidFill>
              <a:latin typeface="Cambria"/>
            </a:endParaRPr>
          </a:p>
        </p:txBody>
      </p:sp>
      <p:sp>
        <p:nvSpPr>
          <p:cNvPr id="190" name="TextShape 2"/>
          <p:cNvSpPr txBox="1"/>
          <p:nvPr/>
        </p:nvSpPr>
        <p:spPr>
          <a:xfrm>
            <a:off x="304920" y="1295280"/>
            <a:ext cx="11683800" cy="4495320"/>
          </a:xfrm>
          <a:prstGeom prst="rect">
            <a:avLst/>
          </a:prstGeom>
          <a:noFill/>
          <a:ln>
            <a:noFill/>
          </a:ln>
        </p:spPr>
        <p:txBody>
          <a:bodyPr>
            <a:normAutofit fontScale="92500" lnSpcReduction="20000"/>
          </a:bodyPr>
          <a:lstStyle/>
          <a:p>
            <a:pPr marL="342900" indent="-342900">
              <a:lnSpc>
                <a:spcPct val="100000"/>
              </a:lnSpc>
              <a:spcBef>
                <a:spcPts val="479"/>
              </a:spcBef>
              <a:buFont typeface="Wingdings" panose="05000000000000000000" pitchFamily="2" charset="2"/>
              <a:buChar char="v"/>
              <a:tabLst>
                <a:tab pos="0" algn="l"/>
              </a:tabLst>
            </a:pPr>
            <a:r>
              <a:rPr lang="en-US" sz="2400" b="1" strike="noStrike" spc="-1" dirty="0">
                <a:solidFill>
                  <a:srgbClr val="000000"/>
                </a:solidFill>
                <a:latin typeface="Cambria"/>
              </a:rPr>
              <a:t>Main Objectives</a:t>
            </a:r>
          </a:p>
          <a:p>
            <a:pPr>
              <a:lnSpc>
                <a:spcPct val="100000"/>
              </a:lnSpc>
              <a:spcBef>
                <a:spcPts val="479"/>
              </a:spcBef>
              <a:tabLst>
                <a:tab pos="0" algn="l"/>
              </a:tabLst>
            </a:pPr>
            <a:endParaRPr lang="en-US" sz="2400" b="0" strike="noStrike" spc="-1" dirty="0">
              <a:solidFill>
                <a:srgbClr val="000000"/>
              </a:solidFill>
              <a:latin typeface="Cambria"/>
            </a:endParaRPr>
          </a:p>
          <a:p>
            <a:pPr marL="285750" indent="-285750">
              <a:lnSpc>
                <a:spcPct val="100000"/>
              </a:lnSpc>
              <a:spcBef>
                <a:spcPts val="320"/>
              </a:spcBef>
              <a:buFont typeface="Arial" panose="020B0604020202020204" pitchFamily="34" charset="0"/>
              <a:buChar char="•"/>
              <a:tabLst>
                <a:tab pos="0" algn="l"/>
              </a:tabLst>
            </a:pPr>
            <a:r>
              <a:rPr lang="en-US" sz="1600" b="0" strike="noStrike" spc="-1" dirty="0">
                <a:solidFill>
                  <a:srgbClr val="000000"/>
                </a:solidFill>
                <a:latin typeface="Calibri"/>
              </a:rPr>
              <a:t> Using  Diabetics , Alcohol ,Weight , MRI delay , Body Temperature ,   Oxygen level, and Heart rate To develop </a:t>
            </a:r>
            <a:r>
              <a:rPr lang="en-US" sz="1600" spc="-1" dirty="0">
                <a:solidFill>
                  <a:srgbClr val="000000"/>
                </a:solidFill>
                <a:latin typeface="Calibri"/>
              </a:rPr>
              <a:t>ML  model and check patient have dementia or not and give answer and </a:t>
            </a:r>
            <a:r>
              <a:rPr lang="en-US" sz="1600" b="0" strike="noStrike" spc="-1" dirty="0">
                <a:solidFill>
                  <a:srgbClr val="000000"/>
                </a:solidFill>
                <a:latin typeface="Calibri"/>
              </a:rPr>
              <a:t> develop an ML-based system for Emergency situation in dementia patient based on their Body Temperature ,   Oxygen level, and Heart rate.</a:t>
            </a:r>
            <a:endParaRPr lang="en-US" sz="1600" b="0" strike="noStrike" spc="-1" dirty="0">
              <a:solidFill>
                <a:srgbClr val="000000"/>
              </a:solidFill>
              <a:latin typeface="Cambria"/>
            </a:endParaRPr>
          </a:p>
          <a:p>
            <a:pPr>
              <a:lnSpc>
                <a:spcPct val="100000"/>
              </a:lnSpc>
              <a:spcBef>
                <a:spcPts val="281"/>
              </a:spcBef>
              <a:tabLst>
                <a:tab pos="0" algn="l"/>
              </a:tabLst>
            </a:pPr>
            <a:br>
              <a:rPr dirty="0"/>
            </a:br>
            <a:r>
              <a:rPr lang="en-US" sz="1400" b="0" strike="noStrike" spc="-1" dirty="0">
                <a:solidFill>
                  <a:srgbClr val="000000"/>
                </a:solidFill>
                <a:latin typeface="Cambria"/>
              </a:rPr>
              <a:t>                                 </a:t>
            </a:r>
          </a:p>
          <a:p>
            <a:pPr marL="343260" indent="-342900">
              <a:lnSpc>
                <a:spcPct val="100000"/>
              </a:lnSpc>
              <a:spcBef>
                <a:spcPts val="479"/>
              </a:spcBef>
              <a:buClr>
                <a:srgbClr val="000000"/>
              </a:buClr>
              <a:buFont typeface="Wingdings" panose="05000000000000000000" pitchFamily="2" charset="2"/>
              <a:buChar char="v"/>
              <a:tabLst>
                <a:tab pos="0" algn="l"/>
              </a:tabLst>
            </a:pPr>
            <a:r>
              <a:rPr lang="en-US" sz="2400" b="1" strike="noStrike" spc="-1" dirty="0">
                <a:solidFill>
                  <a:srgbClr val="000000"/>
                </a:solidFill>
                <a:latin typeface="Cambria"/>
              </a:rPr>
              <a:t>Sub</a:t>
            </a:r>
            <a:r>
              <a:rPr lang="en-US" sz="2400" b="0" strike="noStrike" spc="-1" dirty="0">
                <a:solidFill>
                  <a:srgbClr val="000000"/>
                </a:solidFill>
                <a:latin typeface="Cambria"/>
              </a:rPr>
              <a:t> </a:t>
            </a:r>
            <a:r>
              <a:rPr lang="en-US" sz="2400" b="1" strike="noStrike" spc="-1" dirty="0">
                <a:solidFill>
                  <a:srgbClr val="262626"/>
                </a:solidFill>
                <a:latin typeface="Cambria"/>
              </a:rPr>
              <a:t>Objectives</a:t>
            </a:r>
            <a:endParaRPr lang="en-US" sz="2400" b="0" strike="noStrike" spc="-1" dirty="0">
              <a:solidFill>
                <a:srgbClr val="000000"/>
              </a:solidFill>
              <a:latin typeface="Cambria"/>
            </a:endParaRPr>
          </a:p>
          <a:p>
            <a:pPr>
              <a:lnSpc>
                <a:spcPct val="100000"/>
              </a:lnSpc>
              <a:spcBef>
                <a:spcPts val="479"/>
              </a:spcBef>
              <a:tabLst>
                <a:tab pos="0" algn="l"/>
              </a:tabLst>
            </a:pPr>
            <a:endParaRPr lang="en-US" sz="2400" b="0" strike="noStrike" spc="-1" dirty="0">
              <a:solidFill>
                <a:srgbClr val="000000"/>
              </a:solidFill>
              <a:latin typeface="Cambria"/>
            </a:endParaRPr>
          </a:p>
          <a:p>
            <a:pPr marL="285750" indent="-285750">
              <a:lnSpc>
                <a:spcPct val="100000"/>
              </a:lnSpc>
              <a:spcBef>
                <a:spcPts val="320"/>
              </a:spcBef>
              <a:buFont typeface="Arial" panose="020B0604020202020204" pitchFamily="34" charset="0"/>
              <a:buChar char="•"/>
              <a:tabLst>
                <a:tab pos="0" algn="l"/>
              </a:tabLst>
            </a:pPr>
            <a:r>
              <a:rPr lang="en-US" sz="1600" b="0" strike="noStrike" spc="-1" dirty="0">
                <a:solidFill>
                  <a:srgbClr val="000000"/>
                </a:solidFill>
                <a:latin typeface="Calibri"/>
              </a:rPr>
              <a:t>Analyze the data and identify health conditions through  recognition</a:t>
            </a:r>
            <a:endParaRPr lang="en-US" sz="1600" b="0" strike="noStrike" spc="-1" dirty="0">
              <a:solidFill>
                <a:srgbClr val="000000"/>
              </a:solidFill>
              <a:latin typeface="Cambria"/>
            </a:endParaRPr>
          </a:p>
          <a:p>
            <a:pPr marL="285750" indent="-285750">
              <a:lnSpc>
                <a:spcPct val="100000"/>
              </a:lnSpc>
              <a:spcBef>
                <a:spcPts val="320"/>
              </a:spcBef>
              <a:buFont typeface="Arial" panose="020B0604020202020204" pitchFamily="34" charset="0"/>
              <a:buChar char="•"/>
              <a:tabLst>
                <a:tab pos="0" algn="l"/>
              </a:tabLst>
            </a:pPr>
            <a:endParaRPr lang="en-US" sz="1600" b="0" strike="noStrike" spc="-1" dirty="0">
              <a:solidFill>
                <a:srgbClr val="000000"/>
              </a:solidFill>
              <a:latin typeface="Cambria"/>
            </a:endParaRPr>
          </a:p>
          <a:p>
            <a:pPr marL="285750" indent="-285750">
              <a:lnSpc>
                <a:spcPct val="100000"/>
              </a:lnSpc>
              <a:spcBef>
                <a:spcPts val="320"/>
              </a:spcBef>
              <a:buFont typeface="Arial" panose="020B0604020202020204" pitchFamily="34" charset="0"/>
              <a:buChar char="•"/>
              <a:tabLst>
                <a:tab pos="0" algn="l"/>
              </a:tabLst>
            </a:pPr>
            <a:r>
              <a:rPr lang="en-US" sz="1600" b="0" strike="noStrike" spc="-1" dirty="0">
                <a:solidFill>
                  <a:srgbClr val="000000"/>
                </a:solidFill>
                <a:latin typeface="Calibri"/>
              </a:rPr>
              <a:t>Comparing the analyzed data with dataset of  dementia have situation and </a:t>
            </a:r>
          </a:p>
          <a:p>
            <a:pPr>
              <a:lnSpc>
                <a:spcPct val="100000"/>
              </a:lnSpc>
              <a:spcBef>
                <a:spcPts val="320"/>
              </a:spcBef>
              <a:tabLst>
                <a:tab pos="0" algn="l"/>
              </a:tabLst>
            </a:pPr>
            <a:r>
              <a:rPr lang="en-US" sz="1600" spc="-1" dirty="0">
                <a:solidFill>
                  <a:srgbClr val="000000"/>
                </a:solidFill>
                <a:latin typeface="Calibri"/>
              </a:rPr>
              <a:t>       </a:t>
            </a:r>
            <a:r>
              <a:rPr lang="en-US" sz="1600" b="0" strike="noStrike" spc="-1" dirty="0">
                <a:solidFill>
                  <a:srgbClr val="000000"/>
                </a:solidFill>
                <a:latin typeface="Calibri"/>
              </a:rPr>
              <a:t>emergency situation </a:t>
            </a:r>
            <a:endParaRPr lang="en-US" sz="1600" b="0" strike="noStrike" spc="-1" dirty="0">
              <a:solidFill>
                <a:srgbClr val="000000"/>
              </a:solidFill>
              <a:latin typeface="Cambria"/>
            </a:endParaRPr>
          </a:p>
          <a:p>
            <a:pPr marL="285750" indent="-285750">
              <a:lnSpc>
                <a:spcPct val="100000"/>
              </a:lnSpc>
              <a:spcBef>
                <a:spcPts val="320"/>
              </a:spcBef>
              <a:buFont typeface="Arial" panose="020B0604020202020204" pitchFamily="34" charset="0"/>
              <a:buChar char="•"/>
              <a:tabLst>
                <a:tab pos="0" algn="l"/>
              </a:tabLst>
            </a:pPr>
            <a:endParaRPr lang="en-US" sz="1600" b="0" strike="noStrike" spc="-1" dirty="0">
              <a:solidFill>
                <a:srgbClr val="000000"/>
              </a:solidFill>
              <a:latin typeface="Cambria"/>
            </a:endParaRPr>
          </a:p>
          <a:p>
            <a:pPr marL="285750" indent="-285750">
              <a:lnSpc>
                <a:spcPct val="100000"/>
              </a:lnSpc>
              <a:spcBef>
                <a:spcPts val="320"/>
              </a:spcBef>
              <a:buFont typeface="Arial" panose="020B0604020202020204" pitchFamily="34" charset="0"/>
              <a:buChar char="•"/>
              <a:tabLst>
                <a:tab pos="0" algn="l"/>
              </a:tabLst>
            </a:pPr>
            <a:r>
              <a:rPr lang="en-US" sz="1600" b="0" strike="noStrike" spc="-1" dirty="0">
                <a:solidFill>
                  <a:srgbClr val="000000"/>
                </a:solidFill>
                <a:latin typeface="Calibri"/>
              </a:rPr>
              <a:t>Develop an algorithm to provide action to mitigate the emergency.</a:t>
            </a:r>
            <a:endParaRPr lang="en-US" sz="1600" b="0" strike="noStrike" spc="-1" dirty="0">
              <a:solidFill>
                <a:srgbClr val="000000"/>
              </a:solidFill>
              <a:latin typeface="Cambria"/>
            </a:endParaRPr>
          </a:p>
          <a:p>
            <a:pPr marL="285750" indent="-285750">
              <a:lnSpc>
                <a:spcPct val="100000"/>
              </a:lnSpc>
              <a:spcBef>
                <a:spcPts val="320"/>
              </a:spcBef>
              <a:buFont typeface="Arial" panose="020B0604020202020204" pitchFamily="34" charset="0"/>
              <a:buChar char="•"/>
              <a:tabLst>
                <a:tab pos="0" algn="l"/>
              </a:tabLst>
            </a:pPr>
            <a:endParaRPr lang="en-US" sz="1600" b="0" strike="noStrike" spc="-1" dirty="0">
              <a:solidFill>
                <a:srgbClr val="000000"/>
              </a:solidFill>
              <a:latin typeface="Cambria"/>
            </a:endParaRPr>
          </a:p>
          <a:p>
            <a:pPr marL="285750" indent="-285750">
              <a:lnSpc>
                <a:spcPct val="100000"/>
              </a:lnSpc>
              <a:spcBef>
                <a:spcPts val="320"/>
              </a:spcBef>
              <a:buFont typeface="Arial" panose="020B0604020202020204" pitchFamily="34" charset="0"/>
              <a:buChar char="•"/>
              <a:tabLst>
                <a:tab pos="0" algn="l"/>
              </a:tabLst>
            </a:pPr>
            <a:r>
              <a:rPr lang="en-US" sz="1600" b="0" strike="noStrike" spc="-1" dirty="0">
                <a:solidFill>
                  <a:srgbClr val="000000"/>
                </a:solidFill>
                <a:latin typeface="Calibri"/>
              </a:rPr>
              <a:t>In case of emergency, a notification to nearest Hospital or after treatment to the hospital and if the condition does not improve, the notification system to come to visit the patient.</a:t>
            </a:r>
            <a:endParaRPr lang="en-US" sz="1600" b="0" strike="noStrike" spc="-1" dirty="0">
              <a:solidFill>
                <a:srgbClr val="000000"/>
              </a:solidFill>
              <a:latin typeface="Cambria"/>
            </a:endParaRPr>
          </a:p>
          <a:p>
            <a:pPr>
              <a:lnSpc>
                <a:spcPct val="100000"/>
              </a:lnSpc>
              <a:spcBef>
                <a:spcPts val="479"/>
              </a:spcBef>
              <a:tabLst>
                <a:tab pos="0" algn="l"/>
              </a:tabLst>
            </a:pPr>
            <a:endParaRPr lang="en-US" sz="1600" b="0" strike="noStrike" spc="-1" dirty="0">
              <a:solidFill>
                <a:srgbClr val="000000"/>
              </a:solidFill>
              <a:latin typeface="Cambria"/>
            </a:endParaRPr>
          </a:p>
          <a:p>
            <a:pPr>
              <a:lnSpc>
                <a:spcPct val="100000"/>
              </a:lnSpc>
              <a:spcBef>
                <a:spcPts val="360"/>
              </a:spcBef>
              <a:tabLst>
                <a:tab pos="0" algn="l"/>
              </a:tabLst>
            </a:pPr>
            <a:endParaRPr lang="en-US" sz="1600" b="0" strike="noStrike" spc="-1" dirty="0">
              <a:solidFill>
                <a:srgbClr val="000000"/>
              </a:solidFill>
              <a:latin typeface="Cambria"/>
            </a:endParaRPr>
          </a:p>
          <a:p>
            <a:pPr>
              <a:lnSpc>
                <a:spcPct val="100000"/>
              </a:lnSpc>
              <a:spcBef>
                <a:spcPts val="281"/>
              </a:spcBef>
              <a:tabLst>
                <a:tab pos="0" algn="l"/>
              </a:tabLst>
            </a:pPr>
            <a:endParaRPr lang="en-US" sz="1600" b="0" strike="noStrike" spc="-1" dirty="0">
              <a:solidFill>
                <a:srgbClr val="000000"/>
              </a:solidFill>
              <a:latin typeface="Cambria"/>
            </a:endParaRPr>
          </a:p>
        </p:txBody>
      </p:sp>
      <p:sp>
        <p:nvSpPr>
          <p:cNvPr id="191" name="CustomShape 3"/>
          <p:cNvSpPr/>
          <p:nvPr/>
        </p:nvSpPr>
        <p:spPr>
          <a:xfrm>
            <a:off x="2632320" y="6492960"/>
            <a:ext cx="7325496" cy="364680"/>
          </a:xfrm>
          <a:prstGeom prst="rect">
            <a:avLst/>
          </a:prstGeom>
          <a:no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pPr>
            <a:r>
              <a:rPr lang="en-US" sz="1800" b="1" strike="noStrike" spc="-1" dirty="0">
                <a:solidFill>
                  <a:srgbClr val="000000"/>
                </a:solidFill>
                <a:latin typeface="Cambria"/>
                <a:ea typeface="Noto Sans CJK SC"/>
              </a:rPr>
              <a:t>IT20151942</a:t>
            </a:r>
            <a:r>
              <a:rPr lang="en-US" sz="1800" b="0" strike="noStrike" spc="-1" dirty="0">
                <a:solidFill>
                  <a:srgbClr val="000000"/>
                </a:solidFill>
                <a:latin typeface="Cambria"/>
                <a:ea typeface="Noto Sans CJK SC"/>
              </a:rPr>
              <a:t>  |   &lt;</a:t>
            </a:r>
            <a:r>
              <a:rPr lang="en-US" sz="1800" b="1" strike="noStrike" spc="-1" dirty="0">
                <a:solidFill>
                  <a:srgbClr val="000000"/>
                </a:solidFill>
                <a:latin typeface="Cambria"/>
                <a:ea typeface="Noto Sans CJK SC"/>
              </a:rPr>
              <a:t>&lt;</a:t>
            </a:r>
            <a:r>
              <a:rPr lang="en-US" sz="1400" b="1" strike="noStrike" spc="-1" dirty="0">
                <a:solidFill>
                  <a:srgbClr val="000000"/>
                </a:solidFill>
                <a:latin typeface="Cambria"/>
                <a:ea typeface="Noto Sans CJK SC"/>
              </a:rPr>
              <a:t> </a:t>
            </a:r>
            <a:r>
              <a:rPr lang="en-US" sz="1800" b="1" strike="noStrike" spc="-1" dirty="0" err="1">
                <a:solidFill>
                  <a:srgbClr val="000000"/>
                </a:solidFill>
                <a:latin typeface="Cambria"/>
              </a:rPr>
              <a:t>Warnakulasuriyage</a:t>
            </a:r>
            <a:r>
              <a:rPr lang="en-US" sz="1800" b="1" strike="noStrike" spc="-1" dirty="0">
                <a:solidFill>
                  <a:srgbClr val="000000"/>
                </a:solidFill>
                <a:latin typeface="Cambria"/>
              </a:rPr>
              <a:t> K.H.A</a:t>
            </a:r>
            <a:r>
              <a:rPr lang="en-US" sz="1400" b="1" strike="noStrike" spc="-1" dirty="0">
                <a:solidFill>
                  <a:srgbClr val="000000"/>
                </a:solidFill>
                <a:latin typeface="Cambria"/>
              </a:rPr>
              <a:t> </a:t>
            </a:r>
            <a:r>
              <a:rPr lang="en-US" sz="1800" b="1" strike="noStrike" spc="-1" dirty="0">
                <a:solidFill>
                  <a:srgbClr val="000000"/>
                </a:solidFill>
                <a:latin typeface="Cambria"/>
              </a:rPr>
              <a:t>&gt;&gt;   </a:t>
            </a:r>
            <a:r>
              <a:rPr lang="en-US" sz="1800" b="0" strike="noStrike" spc="-1" dirty="0">
                <a:solidFill>
                  <a:srgbClr val="000000"/>
                </a:solidFill>
                <a:latin typeface="Cambria"/>
              </a:rPr>
              <a:t>|   &lt;&lt;TPM-23-365&gt;&gt;</a:t>
            </a:r>
            <a:endParaRPr lang="en-US" sz="1800" b="0" strike="noStrike" spc="-1" dirty="0">
              <a:latin typeface="Arial"/>
            </a:endParaRPr>
          </a:p>
        </p:txBody>
      </p:sp>
      <p:pic>
        <p:nvPicPr>
          <p:cNvPr id="3074" name="Picture 2" descr="C:\Users\User\Pictures\Camera Roll\istockphoto-1224287702-640x64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52866" y="2722443"/>
            <a:ext cx="2769768" cy="199620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 name="TextShape 1"/>
          <p:cNvSpPr txBox="1"/>
          <p:nvPr/>
        </p:nvSpPr>
        <p:spPr>
          <a:xfrm>
            <a:off x="304920" y="304920"/>
            <a:ext cx="11683800" cy="791640"/>
          </a:xfrm>
          <a:prstGeom prst="rect">
            <a:avLst/>
          </a:prstGeom>
          <a:noFill/>
          <a:ln>
            <a:noFill/>
          </a:ln>
        </p:spPr>
        <p:txBody>
          <a:bodyPr anchor="ctr">
            <a:noAutofit/>
          </a:bodyPr>
          <a:lstStyle/>
          <a:p>
            <a:pPr algn="ctr">
              <a:lnSpc>
                <a:spcPct val="100000"/>
              </a:lnSpc>
            </a:pPr>
            <a:r>
              <a:rPr lang="en-GB" sz="4400" b="1" strike="noStrike" spc="-1" dirty="0">
                <a:solidFill>
                  <a:schemeClr val="accent2">
                    <a:lumMod val="60000"/>
                    <a:lumOff val="40000"/>
                  </a:schemeClr>
                </a:solidFill>
                <a:latin typeface="Calibri"/>
              </a:rPr>
              <a:t>Methodology</a:t>
            </a:r>
            <a:endParaRPr lang="en-US" sz="4400" b="1" strike="noStrike" spc="-1" dirty="0">
              <a:solidFill>
                <a:schemeClr val="accent2">
                  <a:lumMod val="60000"/>
                  <a:lumOff val="40000"/>
                </a:schemeClr>
              </a:solidFill>
              <a:latin typeface="Cambria"/>
            </a:endParaRPr>
          </a:p>
        </p:txBody>
      </p:sp>
      <p:sp>
        <p:nvSpPr>
          <p:cNvPr id="194" name="TextShape 2"/>
          <p:cNvSpPr txBox="1"/>
          <p:nvPr/>
        </p:nvSpPr>
        <p:spPr>
          <a:xfrm>
            <a:off x="304920" y="1143000"/>
            <a:ext cx="11683800" cy="2742840"/>
          </a:xfrm>
          <a:prstGeom prst="rect">
            <a:avLst/>
          </a:prstGeom>
          <a:noFill/>
          <a:ln>
            <a:noFill/>
          </a:ln>
        </p:spPr>
        <p:txBody>
          <a:bodyPr>
            <a:normAutofit/>
          </a:bodyPr>
          <a:lstStyle/>
          <a:p>
            <a:pPr marL="343080" indent="-342720">
              <a:lnSpc>
                <a:spcPct val="100000"/>
              </a:lnSpc>
              <a:spcBef>
                <a:spcPts val="400"/>
              </a:spcBef>
              <a:buClr>
                <a:srgbClr val="000000"/>
              </a:buClr>
              <a:buFont typeface="Arial"/>
              <a:buChar char="•"/>
            </a:pPr>
            <a:r>
              <a:rPr lang="en-US" sz="2000" b="0" strike="noStrike" spc="-1" dirty="0">
                <a:solidFill>
                  <a:srgbClr val="000000"/>
                </a:solidFill>
                <a:latin typeface="Calibri"/>
              </a:rPr>
              <a:t>Describe the research design and data collection method.</a:t>
            </a:r>
          </a:p>
          <a:p>
            <a:pPr marL="343080" indent="-342720">
              <a:lnSpc>
                <a:spcPct val="100000"/>
              </a:lnSpc>
              <a:spcBef>
                <a:spcPts val="400"/>
              </a:spcBef>
              <a:buClr>
                <a:srgbClr val="000000"/>
              </a:buClr>
              <a:buFont typeface="Arial"/>
              <a:buChar char="•"/>
            </a:pPr>
            <a:r>
              <a:rPr lang="en-US" sz="2000" b="0" strike="noStrike" spc="-1" dirty="0">
                <a:solidFill>
                  <a:srgbClr val="000000"/>
                </a:solidFill>
                <a:latin typeface="Calibri"/>
              </a:rPr>
              <a:t>Explain the selection criteria for participants.</a:t>
            </a:r>
          </a:p>
          <a:p>
            <a:pPr marL="343080" indent="-342720">
              <a:lnSpc>
                <a:spcPct val="100000"/>
              </a:lnSpc>
              <a:spcBef>
                <a:spcPts val="400"/>
              </a:spcBef>
              <a:buClr>
                <a:srgbClr val="000000"/>
              </a:buClr>
              <a:buFont typeface="Arial"/>
              <a:buChar char="•"/>
            </a:pPr>
            <a:r>
              <a:rPr lang="en-US" sz="2000" b="0" strike="noStrike" spc="-1" dirty="0">
                <a:solidFill>
                  <a:srgbClr val="000000"/>
                </a:solidFill>
                <a:latin typeface="Calibri"/>
              </a:rPr>
              <a:t>Detail the process of data pre-processing, feature selection, and analysis.</a:t>
            </a:r>
          </a:p>
          <a:p>
            <a:pPr marL="343080" indent="-342720">
              <a:lnSpc>
                <a:spcPct val="100000"/>
              </a:lnSpc>
              <a:spcBef>
                <a:spcPts val="400"/>
              </a:spcBef>
              <a:buClr>
                <a:srgbClr val="000000"/>
              </a:buClr>
              <a:buFont typeface="Arial"/>
              <a:buChar char="•"/>
            </a:pPr>
            <a:r>
              <a:rPr lang="en-US" sz="2000" b="0" strike="noStrike" spc="-1" dirty="0">
                <a:solidFill>
                  <a:srgbClr val="000000"/>
                </a:solidFill>
                <a:latin typeface="Calibri"/>
              </a:rPr>
              <a:t>Explain the ML algorithms used for the classification of health conditions and the development of the emergency action algorithm.</a:t>
            </a:r>
          </a:p>
          <a:p>
            <a:pPr marL="343080" indent="-342720">
              <a:lnSpc>
                <a:spcPct val="100000"/>
              </a:lnSpc>
              <a:spcBef>
                <a:spcPts val="400"/>
              </a:spcBef>
              <a:buClr>
                <a:srgbClr val="000000"/>
              </a:buClr>
              <a:buFont typeface="Arial"/>
              <a:buChar char="•"/>
            </a:pPr>
            <a:r>
              <a:rPr lang="en-US" sz="2000" b="0" strike="noStrike" spc="-1" dirty="0">
                <a:solidFill>
                  <a:srgbClr val="000000"/>
                </a:solidFill>
                <a:latin typeface="Calibri"/>
              </a:rPr>
              <a:t>Describe the criteria used for evaluating the performance of the ML models</a:t>
            </a:r>
            <a:endParaRPr lang="en-US" sz="2000" b="0" strike="noStrike" spc="-1" dirty="0">
              <a:solidFill>
                <a:srgbClr val="000000"/>
              </a:solidFill>
              <a:latin typeface="Cambria"/>
            </a:endParaRPr>
          </a:p>
        </p:txBody>
      </p:sp>
      <p:sp>
        <p:nvSpPr>
          <p:cNvPr id="196" name="CustomShape 3"/>
          <p:cNvSpPr/>
          <p:nvPr/>
        </p:nvSpPr>
        <p:spPr>
          <a:xfrm>
            <a:off x="2656800" y="6478920"/>
            <a:ext cx="7273584" cy="364680"/>
          </a:xfrm>
          <a:prstGeom prst="rect">
            <a:avLst/>
          </a:prstGeom>
          <a:no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pPr>
            <a:r>
              <a:rPr lang="en-US" sz="1800" b="1" strike="noStrike" spc="-1" dirty="0">
                <a:solidFill>
                  <a:srgbClr val="000000"/>
                </a:solidFill>
                <a:latin typeface="Cambria"/>
                <a:ea typeface="Noto Sans CJK SC"/>
              </a:rPr>
              <a:t>IT20151942</a:t>
            </a:r>
            <a:r>
              <a:rPr lang="en-US" sz="1800" b="0" strike="noStrike" spc="-1" dirty="0">
                <a:solidFill>
                  <a:srgbClr val="000000"/>
                </a:solidFill>
                <a:latin typeface="Cambria"/>
                <a:ea typeface="Noto Sans CJK SC"/>
              </a:rPr>
              <a:t>   |   &lt;</a:t>
            </a:r>
            <a:r>
              <a:rPr lang="en-US" sz="1800" b="1" strike="noStrike" spc="-1" dirty="0">
                <a:solidFill>
                  <a:srgbClr val="000000"/>
                </a:solidFill>
                <a:latin typeface="Cambria"/>
                <a:ea typeface="Noto Sans CJK SC"/>
              </a:rPr>
              <a:t>&lt;</a:t>
            </a:r>
            <a:r>
              <a:rPr lang="en-US" sz="1800" b="1" strike="noStrike" spc="-1" dirty="0" err="1">
                <a:solidFill>
                  <a:srgbClr val="000000"/>
                </a:solidFill>
                <a:latin typeface="Cambria"/>
              </a:rPr>
              <a:t>Warnakulasuriyage</a:t>
            </a:r>
            <a:r>
              <a:rPr lang="en-US" sz="1800" b="1" strike="noStrike" spc="-1" dirty="0">
                <a:solidFill>
                  <a:srgbClr val="000000"/>
                </a:solidFill>
                <a:latin typeface="Cambria"/>
              </a:rPr>
              <a:t> K.H.A&gt;&gt;   </a:t>
            </a:r>
            <a:r>
              <a:rPr lang="en-US" sz="1800" b="0" strike="noStrike" spc="-1" dirty="0">
                <a:solidFill>
                  <a:srgbClr val="000000"/>
                </a:solidFill>
                <a:latin typeface="Cambria"/>
              </a:rPr>
              <a:t>|   &lt;&lt;TPM-23-365&gt;&gt;</a:t>
            </a:r>
            <a:endParaRPr lang="en-US" sz="1800" b="0" strike="noStrike" spc="-1" dirty="0">
              <a:latin typeface="Arial"/>
            </a:endParaRPr>
          </a:p>
        </p:txBody>
      </p:sp>
      <p:pic>
        <p:nvPicPr>
          <p:cNvPr id="4098" name="Picture 2" descr="C:\Users\User\Pictures\Camera Roll\Healthcare-video-chat-suppor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33485" y="3364298"/>
            <a:ext cx="8033542" cy="293298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E092A954-C4EB-0261-7D51-99729414B9E6}"/>
              </a:ext>
            </a:extLst>
          </p:cNvPr>
          <p:cNvSpPr txBox="1">
            <a:spLocks/>
          </p:cNvSpPr>
          <p:nvPr/>
        </p:nvSpPr>
        <p:spPr>
          <a:xfrm>
            <a:off x="3657600" y="-533400"/>
            <a:ext cx="11760200" cy="1371600"/>
          </a:xfrm>
          <a:prstGeom prst="rect">
            <a:avLst/>
          </a:prstGeom>
        </p:spPr>
        <p:txBody>
          <a:bodyPr>
            <a:noAutofit/>
          </a:bodyPr>
          <a:lstStyle>
            <a:lvl1pPr algn="ctr" defTabSz="914400" rtl="0" eaLnBrk="1" latinLnBrk="0" hangingPunct="1">
              <a:spcBef>
                <a:spcPct val="0"/>
              </a:spcBef>
              <a:buNone/>
              <a:defRPr sz="4400" kern="1200">
                <a:solidFill>
                  <a:schemeClr val="tx1"/>
                </a:solidFill>
                <a:latin typeface="Adobe Devanagari" pitchFamily="18" charset="0"/>
                <a:ea typeface="+mj-ea"/>
                <a:cs typeface="Adobe Devanagari" pitchFamily="18" charset="0"/>
              </a:defRPr>
            </a:lvl1pPr>
          </a:lstStyle>
          <a:p>
            <a:pPr algn="l"/>
            <a:br>
              <a:rPr lang="en-US" sz="4000" b="1" dirty="0">
                <a:solidFill>
                  <a:schemeClr val="accent1"/>
                </a:solidFill>
              </a:rPr>
            </a:br>
            <a:br>
              <a:rPr lang="en-US" sz="4000" b="1" dirty="0"/>
            </a:br>
            <a:endParaRPr lang="en-US" sz="4000" dirty="0"/>
          </a:p>
        </p:txBody>
      </p:sp>
      <p:sp>
        <p:nvSpPr>
          <p:cNvPr id="9" name="Rectangle 8">
            <a:extLst>
              <a:ext uri="{FF2B5EF4-FFF2-40B4-BE49-F238E27FC236}">
                <a16:creationId xmlns:a16="http://schemas.microsoft.com/office/drawing/2014/main" id="{8B006B8E-E8DD-D24A-89FE-70ABB0932A14}"/>
              </a:ext>
            </a:extLst>
          </p:cNvPr>
          <p:cNvSpPr/>
          <p:nvPr/>
        </p:nvSpPr>
        <p:spPr>
          <a:xfrm>
            <a:off x="2632435" y="6492874"/>
            <a:ext cx="74259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strike="noStrike" spc="-1" dirty="0">
                <a:solidFill>
                  <a:srgbClr val="000000"/>
                </a:solidFill>
                <a:latin typeface="Cambria"/>
              </a:rPr>
              <a:t>IT20151492</a:t>
            </a:r>
            <a:r>
              <a:rPr lang="en-US" sz="1800" b="0" strike="noStrike" spc="-1" dirty="0">
                <a:solidFill>
                  <a:srgbClr val="000000"/>
                </a:solidFill>
                <a:latin typeface="Cambria"/>
              </a:rPr>
              <a:t>   |   &lt;</a:t>
            </a:r>
            <a:r>
              <a:rPr lang="en-US" sz="1800" b="1" strike="noStrike" spc="-1" dirty="0">
                <a:solidFill>
                  <a:srgbClr val="000000"/>
                </a:solidFill>
                <a:latin typeface="Cambria"/>
              </a:rPr>
              <a:t>&lt;</a:t>
            </a:r>
            <a:r>
              <a:rPr lang="en-US" sz="1800" b="1" strike="noStrike" spc="-1" dirty="0" err="1">
                <a:solidFill>
                  <a:srgbClr val="000000"/>
                </a:solidFill>
                <a:latin typeface="Cambria"/>
              </a:rPr>
              <a:t>Warnakulasuriyage</a:t>
            </a:r>
            <a:r>
              <a:rPr lang="en-US" sz="1800" b="1" strike="noStrike" spc="-1" dirty="0">
                <a:solidFill>
                  <a:srgbClr val="000000"/>
                </a:solidFill>
                <a:latin typeface="Cambria"/>
              </a:rPr>
              <a:t> K.H.A</a:t>
            </a:r>
            <a:r>
              <a:rPr lang="en-US" sz="1600" b="1" strike="noStrike" spc="-1" dirty="0">
                <a:solidFill>
                  <a:srgbClr val="000000"/>
                </a:solidFill>
                <a:latin typeface="Cambria"/>
              </a:rPr>
              <a:t>&gt;&gt;</a:t>
            </a:r>
            <a:r>
              <a:rPr lang="en-US" sz="1800" b="1" strike="noStrike" spc="-1" dirty="0">
                <a:solidFill>
                  <a:srgbClr val="000000"/>
                </a:solidFill>
                <a:latin typeface="Cambria"/>
              </a:rPr>
              <a:t> </a:t>
            </a:r>
            <a:r>
              <a:rPr lang="en-US" sz="1800" b="0" strike="noStrike" spc="-1" dirty="0">
                <a:solidFill>
                  <a:srgbClr val="000000"/>
                </a:solidFill>
                <a:latin typeface="Cambria"/>
              </a:rPr>
              <a:t>|</a:t>
            </a:r>
            <a:r>
              <a:rPr lang="en-US" dirty="0">
                <a:solidFill>
                  <a:schemeClr val="tx1"/>
                </a:solidFill>
              </a:rPr>
              <a:t>   </a:t>
            </a:r>
            <a:r>
              <a:rPr lang="en-US" b="0" dirty="0">
                <a:solidFill>
                  <a:schemeClr val="tx1"/>
                </a:solidFill>
              </a:rPr>
              <a:t>&lt;&lt;TMP-23-365&gt;&gt;</a:t>
            </a:r>
          </a:p>
        </p:txBody>
      </p:sp>
      <p:sp>
        <p:nvSpPr>
          <p:cNvPr id="3" name="TextBox 2">
            <a:extLst>
              <a:ext uri="{FF2B5EF4-FFF2-40B4-BE49-F238E27FC236}">
                <a16:creationId xmlns:a16="http://schemas.microsoft.com/office/drawing/2014/main" id="{E4D8435B-364C-7D05-5017-35012C2E4EA1}"/>
              </a:ext>
            </a:extLst>
          </p:cNvPr>
          <p:cNvSpPr txBox="1"/>
          <p:nvPr/>
        </p:nvSpPr>
        <p:spPr>
          <a:xfrm>
            <a:off x="4267200" y="68759"/>
            <a:ext cx="5486400" cy="769441"/>
          </a:xfrm>
          <a:prstGeom prst="rect">
            <a:avLst/>
          </a:prstGeom>
          <a:noFill/>
        </p:spPr>
        <p:txBody>
          <a:bodyPr wrap="square" rtlCol="0">
            <a:spAutoFit/>
          </a:bodyPr>
          <a:lstStyle/>
          <a:p>
            <a:r>
              <a:rPr lang="en-US" sz="4400" dirty="0">
                <a:solidFill>
                  <a:schemeClr val="accent1"/>
                </a:solidFill>
              </a:rPr>
              <a:t>Interfaces</a:t>
            </a:r>
            <a:endParaRPr lang="en-GB" sz="4400" dirty="0"/>
          </a:p>
        </p:txBody>
      </p:sp>
      <p:pic>
        <p:nvPicPr>
          <p:cNvPr id="5" name="Picture 4" descr="A screenshot of a medical survey&#10;&#10;Description automatically generated">
            <a:extLst>
              <a:ext uri="{FF2B5EF4-FFF2-40B4-BE49-F238E27FC236}">
                <a16:creationId xmlns:a16="http://schemas.microsoft.com/office/drawing/2014/main" id="{6B1BF70C-63C3-9840-DB83-733E2E832F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00200" y="1224548"/>
            <a:ext cx="2667000" cy="4953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Picture 6" descr="A graph with a line&#10;&#10;Description automatically generated">
            <a:extLst>
              <a:ext uri="{FF2B5EF4-FFF2-40B4-BE49-F238E27FC236}">
                <a16:creationId xmlns:a16="http://schemas.microsoft.com/office/drawing/2014/main" id="{35A7B492-865E-9F81-DAF9-EFEFF9FE35D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48400" y="1224548"/>
            <a:ext cx="2819402" cy="496335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6356639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858FA4-6FD2-ED3D-984B-62BF0F20074B}"/>
              </a:ext>
            </a:extLst>
          </p:cNvPr>
          <p:cNvSpPr>
            <a:spLocks noGrp="1"/>
          </p:cNvSpPr>
          <p:nvPr>
            <p:ph type="title"/>
          </p:nvPr>
        </p:nvSpPr>
        <p:spPr>
          <a:xfrm>
            <a:off x="609600" y="152400"/>
            <a:ext cx="8596668" cy="1320800"/>
          </a:xfrm>
        </p:spPr>
        <p:txBody>
          <a:bodyPr vert="horz" lIns="91440" tIns="45720" rIns="91440" bIns="45720" rtlCol="0" anchor="ctr">
            <a:normAutofit/>
          </a:bodyPr>
          <a:lstStyle/>
          <a:p>
            <a:r>
              <a:rPr lang="en-US" b="1" kern="1200" dirty="0">
                <a:latin typeface="Adobe Devanagari" pitchFamily="18" charset="0"/>
                <a:ea typeface="+mj-ea"/>
                <a:cs typeface="Adobe Devanagari" pitchFamily="18" charset="0"/>
              </a:rPr>
              <a:t>Research Problem</a:t>
            </a:r>
            <a:endParaRPr lang="en-US" kern="1200" dirty="0">
              <a:latin typeface="Adobe Devanagari" pitchFamily="18" charset="0"/>
              <a:ea typeface="+mj-ea"/>
              <a:cs typeface="Adobe Devanagari" pitchFamily="18" charset="0"/>
            </a:endParaRPr>
          </a:p>
        </p:txBody>
      </p:sp>
      <p:sp>
        <p:nvSpPr>
          <p:cNvPr id="4" name="TextBox 3">
            <a:extLst>
              <a:ext uri="{FF2B5EF4-FFF2-40B4-BE49-F238E27FC236}">
                <a16:creationId xmlns:a16="http://schemas.microsoft.com/office/drawing/2014/main" id="{C084F646-CA73-13EA-5A6A-4D857BF3A757}"/>
              </a:ext>
            </a:extLst>
          </p:cNvPr>
          <p:cNvSpPr txBox="1"/>
          <p:nvPr/>
        </p:nvSpPr>
        <p:spPr>
          <a:xfrm>
            <a:off x="609600" y="1600201"/>
            <a:ext cx="5384800" cy="4525963"/>
          </a:xfrm>
          <a:prstGeom prst="rect">
            <a:avLst/>
          </a:prstGeom>
        </p:spPr>
        <p:txBody>
          <a:bodyPr vert="horz" lIns="91440" tIns="45720" rIns="91440" bIns="45720" rtlCol="0">
            <a:normAutofit/>
          </a:bodyPr>
          <a:lstStyle/>
          <a:p>
            <a:pPr>
              <a:lnSpc>
                <a:spcPct val="90000"/>
              </a:lnSpc>
              <a:spcBef>
                <a:spcPct val="20000"/>
              </a:spcBef>
            </a:pPr>
            <a:r>
              <a:rPr lang="en-US" dirty="0"/>
              <a:t>The problem addressed by this research is the difficulty in providing appropriate care and support to elderly individuals with dementia, who may struggle to manage their health conditions due to cognitive limitations and lack of assistance.</a:t>
            </a:r>
            <a:endParaRPr lang="en-US"/>
          </a:p>
          <a:p>
            <a:pPr>
              <a:lnSpc>
                <a:spcPct val="90000"/>
              </a:lnSpc>
              <a:spcBef>
                <a:spcPct val="20000"/>
              </a:spcBef>
            </a:pPr>
            <a:endParaRPr lang="en-US"/>
          </a:p>
          <a:p>
            <a:pPr>
              <a:lnSpc>
                <a:spcPct val="90000"/>
              </a:lnSpc>
              <a:spcBef>
                <a:spcPct val="20000"/>
              </a:spcBef>
            </a:pPr>
            <a:r>
              <a:rPr lang="en-US" dirty="0"/>
              <a:t> This can lead to health concerns that require medical attention but are not addressed until they become critical, as the patients may not seek help or be aware of hazardous health situations. </a:t>
            </a:r>
            <a:endParaRPr lang="en-US"/>
          </a:p>
          <a:p>
            <a:pPr>
              <a:lnSpc>
                <a:spcPct val="90000"/>
              </a:lnSpc>
              <a:spcBef>
                <a:spcPct val="20000"/>
              </a:spcBef>
            </a:pPr>
            <a:endParaRPr lang="en-US"/>
          </a:p>
          <a:p>
            <a:pPr>
              <a:lnSpc>
                <a:spcPct val="90000"/>
              </a:lnSpc>
              <a:spcBef>
                <a:spcPct val="20000"/>
              </a:spcBef>
            </a:pPr>
            <a:r>
              <a:rPr lang="en-US" dirty="0"/>
              <a:t>There is a need for a solution that can deliver reliable health monitoring and intervention to dementia patients, enhance their quality of life, and prevent medical emergencies.</a:t>
            </a:r>
            <a:endParaRPr lang="en-US"/>
          </a:p>
        </p:txBody>
      </p:sp>
      <p:pic>
        <p:nvPicPr>
          <p:cNvPr id="6" name="Picture 5" descr="Text&#10;&#10;Description automatically generated">
            <a:extLst>
              <a:ext uri="{FF2B5EF4-FFF2-40B4-BE49-F238E27FC236}">
                <a16:creationId xmlns:a16="http://schemas.microsoft.com/office/drawing/2014/main" id="{FB7AB765-5E4F-44C4-39DC-16320E17CD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97600" y="2153508"/>
            <a:ext cx="5384800" cy="3419348"/>
          </a:xfrm>
          <a:prstGeom prst="rect">
            <a:avLst/>
          </a:prstGeom>
          <a:noFill/>
        </p:spPr>
      </p:pic>
    </p:spTree>
    <p:extLst>
      <p:ext uri="{BB962C8B-B14F-4D97-AF65-F5344CB8AC3E}">
        <p14:creationId xmlns:p14="http://schemas.microsoft.com/office/powerpoint/2010/main" val="53202436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68614AA-9399-1673-F513-C58247314929}"/>
              </a:ext>
            </a:extLst>
          </p:cNvPr>
          <p:cNvSpPr/>
          <p:nvPr/>
        </p:nvSpPr>
        <p:spPr>
          <a:xfrm>
            <a:off x="2590800" y="6492874"/>
            <a:ext cx="7467599"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rPr>
              <a:t>IT20151492</a:t>
            </a:r>
            <a:r>
              <a:rPr lang="en-US" dirty="0">
                <a:solidFill>
                  <a:schemeClr val="tx1"/>
                </a:solidFill>
              </a:rPr>
              <a:t>   |   &lt;</a:t>
            </a:r>
            <a:r>
              <a:rPr lang="en-US" b="1" dirty="0">
                <a:solidFill>
                  <a:schemeClr val="tx1"/>
                </a:solidFill>
              </a:rPr>
              <a:t>&lt;</a:t>
            </a:r>
            <a:r>
              <a:rPr lang="en-US" sz="1800" b="1" strike="noStrike" spc="-1" dirty="0">
                <a:solidFill>
                  <a:srgbClr val="000000"/>
                </a:solidFill>
                <a:latin typeface="Cambria"/>
              </a:rPr>
              <a:t> </a:t>
            </a:r>
            <a:r>
              <a:rPr lang="en-US" sz="1800" b="1" strike="noStrike" spc="-1" dirty="0" err="1">
                <a:solidFill>
                  <a:srgbClr val="000000"/>
                </a:solidFill>
                <a:latin typeface="Cambria"/>
              </a:rPr>
              <a:t>Warnakulasuriyage</a:t>
            </a:r>
            <a:r>
              <a:rPr lang="en-US" sz="1800" b="1" strike="noStrike" spc="-1" dirty="0">
                <a:solidFill>
                  <a:srgbClr val="000000"/>
                </a:solidFill>
                <a:latin typeface="Cambria"/>
              </a:rPr>
              <a:t> K.H.A </a:t>
            </a:r>
            <a:r>
              <a:rPr lang="en-US" b="1" dirty="0">
                <a:solidFill>
                  <a:schemeClr val="tx1"/>
                </a:solidFill>
              </a:rPr>
              <a:t>&gt;&gt;   </a:t>
            </a:r>
            <a:r>
              <a:rPr lang="en-US" dirty="0">
                <a:solidFill>
                  <a:schemeClr val="tx1"/>
                </a:solidFill>
              </a:rPr>
              <a:t>|   </a:t>
            </a:r>
            <a:r>
              <a:rPr lang="en-US" b="0" dirty="0">
                <a:solidFill>
                  <a:schemeClr val="tx1"/>
                </a:solidFill>
              </a:rPr>
              <a:t>&lt;&lt;TMP-23-365&gt;&gt;</a:t>
            </a:r>
          </a:p>
        </p:txBody>
      </p:sp>
      <p:sp>
        <p:nvSpPr>
          <p:cNvPr id="5" name="Title 4">
            <a:extLst>
              <a:ext uri="{FF2B5EF4-FFF2-40B4-BE49-F238E27FC236}">
                <a16:creationId xmlns:a16="http://schemas.microsoft.com/office/drawing/2014/main" id="{9C3C7F0D-25D8-0927-54BA-55C0F01D5DA8}"/>
              </a:ext>
            </a:extLst>
          </p:cNvPr>
          <p:cNvSpPr>
            <a:spLocks noGrp="1"/>
          </p:cNvSpPr>
          <p:nvPr>
            <p:ph type="title"/>
          </p:nvPr>
        </p:nvSpPr>
        <p:spPr>
          <a:xfrm>
            <a:off x="304800" y="304800"/>
            <a:ext cx="11684000" cy="914400"/>
          </a:xfrm>
        </p:spPr>
        <p:txBody>
          <a:bodyPr>
            <a:normAutofit/>
          </a:bodyPr>
          <a:lstStyle/>
          <a:p>
            <a:r>
              <a:rPr lang="en-US" sz="4400" b="1" dirty="0">
                <a:solidFill>
                  <a:schemeClr val="accent1"/>
                </a:solidFill>
              </a:rPr>
              <a:t>Backend Process..</a:t>
            </a:r>
            <a:endParaRPr lang="en-US" dirty="0"/>
          </a:p>
        </p:txBody>
      </p:sp>
      <p:pic>
        <p:nvPicPr>
          <p:cNvPr id="6" name="Picture 5">
            <a:extLst>
              <a:ext uri="{FF2B5EF4-FFF2-40B4-BE49-F238E27FC236}">
                <a16:creationId xmlns:a16="http://schemas.microsoft.com/office/drawing/2014/main" id="{23D172CB-92D3-EB9C-BE7B-012F5126DF1E}"/>
              </a:ext>
            </a:extLst>
          </p:cNvPr>
          <p:cNvPicPr>
            <a:picLocks noChangeAspect="1"/>
          </p:cNvPicPr>
          <p:nvPr/>
        </p:nvPicPr>
        <p:blipFill>
          <a:blip r:embed="rId2"/>
          <a:stretch>
            <a:fillRect/>
          </a:stretch>
        </p:blipFill>
        <p:spPr>
          <a:xfrm>
            <a:off x="457200" y="1246517"/>
            <a:ext cx="9372600" cy="5042654"/>
          </a:xfrm>
          <a:prstGeom prst="rect">
            <a:avLst/>
          </a:prstGeom>
        </p:spPr>
      </p:pic>
    </p:spTree>
    <p:extLst>
      <p:ext uri="{BB962C8B-B14F-4D97-AF65-F5344CB8AC3E}">
        <p14:creationId xmlns:p14="http://schemas.microsoft.com/office/powerpoint/2010/main" val="370551539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68614AA-9399-1673-F513-C58247314929}"/>
              </a:ext>
            </a:extLst>
          </p:cNvPr>
          <p:cNvSpPr/>
          <p:nvPr/>
        </p:nvSpPr>
        <p:spPr>
          <a:xfrm>
            <a:off x="2590800" y="6492874"/>
            <a:ext cx="7467599"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rPr>
              <a:t>IT20151492</a:t>
            </a:r>
            <a:r>
              <a:rPr lang="en-US" dirty="0">
                <a:solidFill>
                  <a:schemeClr val="tx1"/>
                </a:solidFill>
              </a:rPr>
              <a:t>   |   &lt;</a:t>
            </a:r>
            <a:r>
              <a:rPr lang="en-US" b="1" dirty="0">
                <a:solidFill>
                  <a:schemeClr val="tx1"/>
                </a:solidFill>
              </a:rPr>
              <a:t>&lt;</a:t>
            </a:r>
            <a:r>
              <a:rPr lang="en-US" sz="1800" b="1" strike="noStrike" spc="-1" dirty="0">
                <a:solidFill>
                  <a:srgbClr val="000000"/>
                </a:solidFill>
                <a:latin typeface="Cambria"/>
              </a:rPr>
              <a:t> </a:t>
            </a:r>
            <a:r>
              <a:rPr lang="en-US" sz="1800" b="1" strike="noStrike" spc="-1" dirty="0" err="1">
                <a:solidFill>
                  <a:srgbClr val="000000"/>
                </a:solidFill>
                <a:latin typeface="Cambria"/>
              </a:rPr>
              <a:t>Warnakulasuriyage</a:t>
            </a:r>
            <a:r>
              <a:rPr lang="en-US" sz="1800" b="1" strike="noStrike" spc="-1" dirty="0">
                <a:solidFill>
                  <a:srgbClr val="000000"/>
                </a:solidFill>
                <a:latin typeface="Cambria"/>
              </a:rPr>
              <a:t> K.H.A </a:t>
            </a:r>
            <a:r>
              <a:rPr lang="en-US" b="1" dirty="0">
                <a:solidFill>
                  <a:schemeClr val="tx1"/>
                </a:solidFill>
              </a:rPr>
              <a:t>&gt;&gt;   </a:t>
            </a:r>
            <a:r>
              <a:rPr lang="en-US" dirty="0">
                <a:solidFill>
                  <a:schemeClr val="tx1"/>
                </a:solidFill>
              </a:rPr>
              <a:t>|   </a:t>
            </a:r>
            <a:r>
              <a:rPr lang="en-US" b="0" dirty="0">
                <a:solidFill>
                  <a:schemeClr val="tx1"/>
                </a:solidFill>
              </a:rPr>
              <a:t>&lt;&lt;TMP-23-365&gt;&gt;</a:t>
            </a:r>
          </a:p>
        </p:txBody>
      </p:sp>
      <p:sp>
        <p:nvSpPr>
          <p:cNvPr id="5" name="Title 4">
            <a:extLst>
              <a:ext uri="{FF2B5EF4-FFF2-40B4-BE49-F238E27FC236}">
                <a16:creationId xmlns:a16="http://schemas.microsoft.com/office/drawing/2014/main" id="{9C3C7F0D-25D8-0927-54BA-55C0F01D5DA8}"/>
              </a:ext>
            </a:extLst>
          </p:cNvPr>
          <p:cNvSpPr>
            <a:spLocks noGrp="1"/>
          </p:cNvSpPr>
          <p:nvPr>
            <p:ph type="title"/>
          </p:nvPr>
        </p:nvSpPr>
        <p:spPr>
          <a:xfrm>
            <a:off x="304800" y="304800"/>
            <a:ext cx="11684000" cy="914400"/>
          </a:xfrm>
        </p:spPr>
        <p:txBody>
          <a:bodyPr>
            <a:normAutofit/>
          </a:bodyPr>
          <a:lstStyle/>
          <a:p>
            <a:r>
              <a:rPr lang="en-US" sz="4400" b="1" dirty="0">
                <a:solidFill>
                  <a:schemeClr val="accent1"/>
                </a:solidFill>
              </a:rPr>
              <a:t>Backend Process..</a:t>
            </a:r>
            <a:endParaRPr lang="en-US" dirty="0"/>
          </a:p>
        </p:txBody>
      </p:sp>
      <p:pic>
        <p:nvPicPr>
          <p:cNvPr id="4" name="Picture 3" descr="A screenshot of a computer&#10;&#10;Description automatically generated">
            <a:extLst>
              <a:ext uri="{FF2B5EF4-FFF2-40B4-BE49-F238E27FC236}">
                <a16:creationId xmlns:a16="http://schemas.microsoft.com/office/drawing/2014/main" id="{7E043AC9-148D-5BA2-71DA-7A3EF7D3CB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1219200"/>
            <a:ext cx="11582400" cy="5029200"/>
          </a:xfrm>
          <a:prstGeom prst="rect">
            <a:avLst/>
          </a:prstGeom>
        </p:spPr>
      </p:pic>
    </p:spTree>
    <p:extLst>
      <p:ext uri="{BB962C8B-B14F-4D97-AF65-F5344CB8AC3E}">
        <p14:creationId xmlns:p14="http://schemas.microsoft.com/office/powerpoint/2010/main" val="166438617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92B074B-ADAD-5C7A-CEDB-581DF2EB0003}"/>
              </a:ext>
            </a:extLst>
          </p:cNvPr>
          <p:cNvSpPr/>
          <p:nvPr/>
        </p:nvSpPr>
        <p:spPr>
          <a:xfrm>
            <a:off x="2632435" y="6492874"/>
            <a:ext cx="74259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strike="noStrike" spc="-1" dirty="0">
                <a:solidFill>
                  <a:srgbClr val="000000"/>
                </a:solidFill>
                <a:latin typeface="Cambria"/>
              </a:rPr>
              <a:t>IT20151492</a:t>
            </a:r>
            <a:r>
              <a:rPr lang="en-US" sz="1800" b="0" strike="noStrike" spc="-1" dirty="0">
                <a:solidFill>
                  <a:srgbClr val="000000"/>
                </a:solidFill>
                <a:latin typeface="Cambria"/>
              </a:rPr>
              <a:t>   |   &lt;</a:t>
            </a:r>
            <a:r>
              <a:rPr lang="en-US" sz="1800" b="1" strike="noStrike" spc="-1" dirty="0">
                <a:solidFill>
                  <a:srgbClr val="000000"/>
                </a:solidFill>
                <a:latin typeface="Cambria"/>
              </a:rPr>
              <a:t>&lt;</a:t>
            </a:r>
            <a:r>
              <a:rPr lang="en-US" sz="1800" b="1" strike="noStrike" spc="-1" dirty="0" err="1">
                <a:solidFill>
                  <a:srgbClr val="000000"/>
                </a:solidFill>
                <a:latin typeface="Cambria"/>
              </a:rPr>
              <a:t>Warnakulasuriyage</a:t>
            </a:r>
            <a:r>
              <a:rPr lang="en-US" sz="1800" b="1" strike="noStrike" spc="-1" dirty="0">
                <a:solidFill>
                  <a:srgbClr val="000000"/>
                </a:solidFill>
                <a:latin typeface="Cambria"/>
              </a:rPr>
              <a:t> K.H.A</a:t>
            </a:r>
            <a:r>
              <a:rPr lang="en-US" sz="1600" b="1" strike="noStrike" spc="-1" dirty="0">
                <a:solidFill>
                  <a:srgbClr val="000000"/>
                </a:solidFill>
                <a:latin typeface="Cambria"/>
              </a:rPr>
              <a:t>&gt;&gt;</a:t>
            </a:r>
            <a:r>
              <a:rPr lang="en-US" sz="1800" b="1" strike="noStrike" spc="-1" dirty="0">
                <a:solidFill>
                  <a:srgbClr val="000000"/>
                </a:solidFill>
                <a:latin typeface="Cambria"/>
              </a:rPr>
              <a:t> </a:t>
            </a:r>
            <a:r>
              <a:rPr lang="en-US" sz="1800" b="0" strike="noStrike" spc="-1" dirty="0">
                <a:solidFill>
                  <a:srgbClr val="000000"/>
                </a:solidFill>
                <a:latin typeface="Cambria"/>
              </a:rPr>
              <a:t>|</a:t>
            </a:r>
            <a:r>
              <a:rPr lang="en-US" dirty="0">
                <a:solidFill>
                  <a:schemeClr val="tx1"/>
                </a:solidFill>
              </a:rPr>
              <a:t>   </a:t>
            </a:r>
            <a:r>
              <a:rPr lang="en-US" b="0" dirty="0">
                <a:solidFill>
                  <a:schemeClr val="tx1"/>
                </a:solidFill>
              </a:rPr>
              <a:t>&lt;&lt;TMP-23-365&gt;&gt;</a:t>
            </a:r>
          </a:p>
        </p:txBody>
      </p:sp>
      <p:sp>
        <p:nvSpPr>
          <p:cNvPr id="2" name="TextBox 1">
            <a:extLst>
              <a:ext uri="{FF2B5EF4-FFF2-40B4-BE49-F238E27FC236}">
                <a16:creationId xmlns:a16="http://schemas.microsoft.com/office/drawing/2014/main" id="{289F5335-90D7-2749-F362-2BA40FCFE0C1}"/>
              </a:ext>
            </a:extLst>
          </p:cNvPr>
          <p:cNvSpPr txBox="1"/>
          <p:nvPr/>
        </p:nvSpPr>
        <p:spPr>
          <a:xfrm>
            <a:off x="3505200" y="152400"/>
            <a:ext cx="4800600" cy="1046440"/>
          </a:xfrm>
          <a:prstGeom prst="rect">
            <a:avLst/>
          </a:prstGeom>
          <a:noFill/>
        </p:spPr>
        <p:txBody>
          <a:bodyPr wrap="square" rtlCol="0">
            <a:spAutoFit/>
          </a:bodyPr>
          <a:lstStyle/>
          <a:p>
            <a:r>
              <a:rPr lang="en-US" sz="4400" dirty="0">
                <a:solidFill>
                  <a:schemeClr val="accent1"/>
                </a:solidFill>
                <a:latin typeface="Adobe Devanagari"/>
              </a:rPr>
              <a:t>ML Process So Far…</a:t>
            </a:r>
            <a:endParaRPr lang="en-GB" sz="4400" dirty="0">
              <a:solidFill>
                <a:schemeClr val="accent1"/>
              </a:solidFill>
              <a:latin typeface="Adobe Devanagari"/>
            </a:endParaRPr>
          </a:p>
          <a:p>
            <a:endParaRPr lang="en-GB" dirty="0"/>
          </a:p>
        </p:txBody>
      </p:sp>
      <p:pic>
        <p:nvPicPr>
          <p:cNvPr id="6" name="Picture 5">
            <a:extLst>
              <a:ext uri="{FF2B5EF4-FFF2-40B4-BE49-F238E27FC236}">
                <a16:creationId xmlns:a16="http://schemas.microsoft.com/office/drawing/2014/main" id="{F6D18C39-84A4-535B-8F38-4B4A9DF788AA}"/>
              </a:ext>
            </a:extLst>
          </p:cNvPr>
          <p:cNvPicPr>
            <a:picLocks noChangeAspect="1"/>
          </p:cNvPicPr>
          <p:nvPr/>
        </p:nvPicPr>
        <p:blipFill>
          <a:blip r:embed="rId2"/>
          <a:stretch>
            <a:fillRect/>
          </a:stretch>
        </p:blipFill>
        <p:spPr>
          <a:xfrm>
            <a:off x="914400" y="990600"/>
            <a:ext cx="8839595" cy="5375053"/>
          </a:xfrm>
          <a:prstGeom prst="rect">
            <a:avLst/>
          </a:prstGeom>
        </p:spPr>
      </p:pic>
    </p:spTree>
    <p:extLst>
      <p:ext uri="{BB962C8B-B14F-4D97-AF65-F5344CB8AC3E}">
        <p14:creationId xmlns:p14="http://schemas.microsoft.com/office/powerpoint/2010/main" val="11723310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92B074B-ADAD-5C7A-CEDB-581DF2EB0003}"/>
              </a:ext>
            </a:extLst>
          </p:cNvPr>
          <p:cNvSpPr/>
          <p:nvPr/>
        </p:nvSpPr>
        <p:spPr>
          <a:xfrm>
            <a:off x="2632435" y="6492874"/>
            <a:ext cx="74259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strike="noStrike" spc="-1" dirty="0">
                <a:solidFill>
                  <a:srgbClr val="000000"/>
                </a:solidFill>
                <a:latin typeface="Cambria"/>
              </a:rPr>
              <a:t>IT20151492</a:t>
            </a:r>
            <a:r>
              <a:rPr lang="en-US" sz="1800" b="0" strike="noStrike" spc="-1" dirty="0">
                <a:solidFill>
                  <a:srgbClr val="000000"/>
                </a:solidFill>
                <a:latin typeface="Cambria"/>
              </a:rPr>
              <a:t>   |   &lt;</a:t>
            </a:r>
            <a:r>
              <a:rPr lang="en-US" sz="1800" b="1" strike="noStrike" spc="-1" dirty="0">
                <a:solidFill>
                  <a:srgbClr val="000000"/>
                </a:solidFill>
                <a:latin typeface="Cambria"/>
              </a:rPr>
              <a:t>&lt;</a:t>
            </a:r>
            <a:r>
              <a:rPr lang="en-US" sz="1800" b="1" strike="noStrike" spc="-1" dirty="0" err="1">
                <a:solidFill>
                  <a:srgbClr val="000000"/>
                </a:solidFill>
                <a:latin typeface="Cambria"/>
              </a:rPr>
              <a:t>Warnakulasuriyage</a:t>
            </a:r>
            <a:r>
              <a:rPr lang="en-US" sz="1800" b="1" strike="noStrike" spc="-1" dirty="0">
                <a:solidFill>
                  <a:srgbClr val="000000"/>
                </a:solidFill>
                <a:latin typeface="Cambria"/>
              </a:rPr>
              <a:t> K.H.A</a:t>
            </a:r>
            <a:r>
              <a:rPr lang="en-US" sz="1600" b="1" strike="noStrike" spc="-1" dirty="0">
                <a:solidFill>
                  <a:srgbClr val="000000"/>
                </a:solidFill>
                <a:latin typeface="Cambria"/>
              </a:rPr>
              <a:t>&gt;&gt;</a:t>
            </a:r>
            <a:r>
              <a:rPr lang="en-US" sz="1800" b="1" strike="noStrike" spc="-1" dirty="0">
                <a:solidFill>
                  <a:srgbClr val="000000"/>
                </a:solidFill>
                <a:latin typeface="Cambria"/>
              </a:rPr>
              <a:t> </a:t>
            </a:r>
            <a:r>
              <a:rPr lang="en-US" sz="1800" b="0" strike="noStrike" spc="-1" dirty="0">
                <a:solidFill>
                  <a:srgbClr val="000000"/>
                </a:solidFill>
                <a:latin typeface="Cambria"/>
              </a:rPr>
              <a:t>|</a:t>
            </a:r>
            <a:r>
              <a:rPr lang="en-US" dirty="0">
                <a:solidFill>
                  <a:schemeClr val="tx1"/>
                </a:solidFill>
              </a:rPr>
              <a:t>   </a:t>
            </a:r>
            <a:r>
              <a:rPr lang="en-US" b="0" dirty="0">
                <a:solidFill>
                  <a:schemeClr val="tx1"/>
                </a:solidFill>
              </a:rPr>
              <a:t>&lt;&lt;TMP-23-365&gt;&gt;</a:t>
            </a:r>
          </a:p>
        </p:txBody>
      </p:sp>
      <p:sp>
        <p:nvSpPr>
          <p:cNvPr id="2" name="TextBox 1">
            <a:extLst>
              <a:ext uri="{FF2B5EF4-FFF2-40B4-BE49-F238E27FC236}">
                <a16:creationId xmlns:a16="http://schemas.microsoft.com/office/drawing/2014/main" id="{289F5335-90D7-2749-F362-2BA40FCFE0C1}"/>
              </a:ext>
            </a:extLst>
          </p:cNvPr>
          <p:cNvSpPr txBox="1"/>
          <p:nvPr/>
        </p:nvSpPr>
        <p:spPr>
          <a:xfrm>
            <a:off x="3505200" y="152400"/>
            <a:ext cx="4800600" cy="1046440"/>
          </a:xfrm>
          <a:prstGeom prst="rect">
            <a:avLst/>
          </a:prstGeom>
          <a:noFill/>
        </p:spPr>
        <p:txBody>
          <a:bodyPr wrap="square" rtlCol="0">
            <a:spAutoFit/>
          </a:bodyPr>
          <a:lstStyle/>
          <a:p>
            <a:r>
              <a:rPr lang="en-US" sz="4400" dirty="0">
                <a:solidFill>
                  <a:schemeClr val="accent1"/>
                </a:solidFill>
                <a:latin typeface="Adobe Devanagari"/>
              </a:rPr>
              <a:t>ML Process So Far…</a:t>
            </a:r>
            <a:endParaRPr lang="en-GB" sz="4400" dirty="0">
              <a:solidFill>
                <a:schemeClr val="accent1"/>
              </a:solidFill>
              <a:latin typeface="Adobe Devanagari"/>
            </a:endParaRPr>
          </a:p>
          <a:p>
            <a:endParaRPr lang="en-GB" dirty="0"/>
          </a:p>
        </p:txBody>
      </p:sp>
      <p:pic>
        <p:nvPicPr>
          <p:cNvPr id="4" name="Picture 3" descr="A screenshot of a computer&#10;&#10;Description automatically generated">
            <a:extLst>
              <a:ext uri="{FF2B5EF4-FFF2-40B4-BE49-F238E27FC236}">
                <a16:creationId xmlns:a16="http://schemas.microsoft.com/office/drawing/2014/main" id="{3D4E6434-33E0-5CA9-53A5-FB8D838A4D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 y="990600"/>
            <a:ext cx="11277600" cy="5181600"/>
          </a:xfrm>
          <a:prstGeom prst="rect">
            <a:avLst/>
          </a:prstGeom>
        </p:spPr>
      </p:pic>
    </p:spTree>
    <p:extLst>
      <p:ext uri="{BB962C8B-B14F-4D97-AF65-F5344CB8AC3E}">
        <p14:creationId xmlns:p14="http://schemas.microsoft.com/office/powerpoint/2010/main" val="311586576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C344C57-ACA8-4DCC-BF51-C007D08AE6D3}"/>
              </a:ext>
            </a:extLst>
          </p:cNvPr>
          <p:cNvSpPr>
            <a:spLocks noGrp="1"/>
          </p:cNvSpPr>
          <p:nvPr>
            <p:ph type="title"/>
          </p:nvPr>
        </p:nvSpPr>
        <p:spPr/>
        <p:txBody>
          <a:bodyPr/>
          <a:lstStyle/>
          <a:p>
            <a:pPr algn="l"/>
            <a:r>
              <a:rPr lang="en-US" sz="4400" b="1" dirty="0">
                <a:solidFill>
                  <a:schemeClr val="accent1"/>
                </a:solidFill>
              </a:rPr>
              <a:t>Completion of the Component..</a:t>
            </a:r>
            <a:endParaRPr lang="en-US" dirty="0"/>
          </a:p>
        </p:txBody>
      </p:sp>
      <p:graphicFrame>
        <p:nvGraphicFramePr>
          <p:cNvPr id="5" name="Table 6">
            <a:extLst>
              <a:ext uri="{FF2B5EF4-FFF2-40B4-BE49-F238E27FC236}">
                <a16:creationId xmlns:a16="http://schemas.microsoft.com/office/drawing/2014/main" id="{AF180F2B-2AF4-A899-E4F9-3274D85431DA}"/>
              </a:ext>
            </a:extLst>
          </p:cNvPr>
          <p:cNvGraphicFramePr>
            <a:graphicFrameLocks noGrp="1"/>
          </p:cNvGraphicFramePr>
          <p:nvPr>
            <p:extLst>
              <p:ext uri="{D42A27DB-BD31-4B8C-83A1-F6EECF244321}">
                <p14:modId xmlns:p14="http://schemas.microsoft.com/office/powerpoint/2010/main" val="1155909848"/>
              </p:ext>
            </p:extLst>
          </p:nvPr>
        </p:nvGraphicFramePr>
        <p:xfrm>
          <a:off x="685800" y="1752600"/>
          <a:ext cx="10571480" cy="3688080"/>
        </p:xfrm>
        <a:graphic>
          <a:graphicData uri="http://schemas.openxmlformats.org/drawingml/2006/table">
            <a:tbl>
              <a:tblPr firstRow="1" bandRow="1">
                <a:tableStyleId>{5C22544A-7EE6-4342-B048-85BDC9FD1C3A}</a:tableStyleId>
              </a:tblPr>
              <a:tblGrid>
                <a:gridCol w="7620000">
                  <a:extLst>
                    <a:ext uri="{9D8B030D-6E8A-4147-A177-3AD203B41FA5}">
                      <a16:colId xmlns:a16="http://schemas.microsoft.com/office/drawing/2014/main" val="3123695236"/>
                    </a:ext>
                  </a:extLst>
                </a:gridCol>
                <a:gridCol w="2951480">
                  <a:extLst>
                    <a:ext uri="{9D8B030D-6E8A-4147-A177-3AD203B41FA5}">
                      <a16:colId xmlns:a16="http://schemas.microsoft.com/office/drawing/2014/main" val="4094794674"/>
                    </a:ext>
                  </a:extLst>
                </a:gridCol>
              </a:tblGrid>
              <a:tr h="609600">
                <a:tc>
                  <a:txBody>
                    <a:bodyPr/>
                    <a:lstStyle/>
                    <a:p>
                      <a:r>
                        <a:rPr lang="en-US" sz="2000" dirty="0"/>
                        <a:t>Research Components</a:t>
                      </a:r>
                    </a:p>
                  </a:txBody>
                  <a:tcPr/>
                </a:tc>
                <a:tc>
                  <a:txBody>
                    <a:bodyPr/>
                    <a:lstStyle/>
                    <a:p>
                      <a:r>
                        <a:rPr lang="en-US" sz="2000" dirty="0"/>
                        <a:t>Percentage(100%)</a:t>
                      </a:r>
                    </a:p>
                  </a:txBody>
                  <a:tcPr/>
                </a:tc>
                <a:extLst>
                  <a:ext uri="{0D108BD9-81ED-4DB2-BD59-A6C34878D82A}">
                    <a16:rowId xmlns:a16="http://schemas.microsoft.com/office/drawing/2014/main" val="1985683376"/>
                  </a:ext>
                </a:extLst>
              </a:tr>
              <a:tr h="609600">
                <a:tc>
                  <a:txBody>
                    <a:bodyPr/>
                    <a:lstStyle/>
                    <a:p>
                      <a:r>
                        <a:rPr lang="en-US" dirty="0"/>
                        <a:t>Find the Data to train ML algorithm to check  </a:t>
                      </a:r>
                      <a:r>
                        <a:rPr lang="en-US" dirty="0" err="1"/>
                        <a:t>Demantia</a:t>
                      </a:r>
                      <a:r>
                        <a:rPr lang="en-US" dirty="0"/>
                        <a:t> have or not and </a:t>
                      </a:r>
                      <a:r>
                        <a:rPr lang="en-US" sz="1800" dirty="0"/>
                        <a:t>Emergency Situation and sent alert to caregivers</a:t>
                      </a:r>
                      <a:endParaRPr lang="en-US" dirty="0"/>
                    </a:p>
                  </a:txBody>
                  <a:tcPr/>
                </a:tc>
                <a:tc>
                  <a:txBody>
                    <a:bodyPr/>
                    <a:lstStyle/>
                    <a:p>
                      <a:r>
                        <a:rPr lang="en-US" dirty="0"/>
                        <a:t>100%</a:t>
                      </a:r>
                    </a:p>
                  </a:txBody>
                  <a:tcPr/>
                </a:tc>
                <a:extLst>
                  <a:ext uri="{0D108BD9-81ED-4DB2-BD59-A6C34878D82A}">
                    <a16:rowId xmlns:a16="http://schemas.microsoft.com/office/drawing/2014/main" val="2691623664"/>
                  </a:ext>
                </a:extLst>
              </a:tr>
              <a:tr h="609600">
                <a:tc>
                  <a:txBody>
                    <a:bodyPr/>
                    <a:lstStyle/>
                    <a:p>
                      <a:r>
                        <a:rPr lang="en-US" dirty="0"/>
                        <a:t>Data Preprocessing</a:t>
                      </a:r>
                    </a:p>
                  </a:txBody>
                  <a:tcPr/>
                </a:tc>
                <a:tc>
                  <a:txBody>
                    <a:bodyPr/>
                    <a:lstStyle/>
                    <a:p>
                      <a:r>
                        <a:rPr lang="en-US" dirty="0"/>
                        <a:t>100%</a:t>
                      </a:r>
                    </a:p>
                  </a:txBody>
                  <a:tcPr/>
                </a:tc>
                <a:extLst>
                  <a:ext uri="{0D108BD9-81ED-4DB2-BD59-A6C34878D82A}">
                    <a16:rowId xmlns:a16="http://schemas.microsoft.com/office/drawing/2014/main" val="688205668"/>
                  </a:ext>
                </a:extLst>
              </a:tr>
              <a:tr h="609600">
                <a:tc>
                  <a:txBody>
                    <a:bodyPr/>
                    <a:lstStyle/>
                    <a:p>
                      <a:r>
                        <a:rPr lang="en-US" dirty="0"/>
                        <a:t>Data scaling and Modeling</a:t>
                      </a:r>
                    </a:p>
                  </a:txBody>
                  <a:tcPr/>
                </a:tc>
                <a:tc>
                  <a:txBody>
                    <a:bodyPr/>
                    <a:lstStyle/>
                    <a:p>
                      <a:r>
                        <a:rPr lang="en-US" dirty="0"/>
                        <a:t>100%</a:t>
                      </a:r>
                    </a:p>
                  </a:txBody>
                  <a:tcPr/>
                </a:tc>
                <a:extLst>
                  <a:ext uri="{0D108BD9-81ED-4DB2-BD59-A6C34878D82A}">
                    <a16:rowId xmlns:a16="http://schemas.microsoft.com/office/drawing/2014/main" val="701562388"/>
                  </a:ext>
                </a:extLst>
              </a:tr>
              <a:tr h="609600">
                <a:tc>
                  <a:txBody>
                    <a:bodyPr/>
                    <a:lstStyle/>
                    <a:p>
                      <a:r>
                        <a:rPr lang="en-US" dirty="0"/>
                        <a:t>Test accuracy of the trained model for prediction with measured data</a:t>
                      </a:r>
                    </a:p>
                  </a:txBody>
                  <a:tcPr/>
                </a:tc>
                <a:tc>
                  <a:txBody>
                    <a:bodyPr/>
                    <a:lstStyle/>
                    <a:p>
                      <a:r>
                        <a:rPr lang="en-US" dirty="0"/>
                        <a:t>100%</a:t>
                      </a:r>
                    </a:p>
                  </a:txBody>
                  <a:tcPr/>
                </a:tc>
                <a:extLst>
                  <a:ext uri="{0D108BD9-81ED-4DB2-BD59-A6C34878D82A}">
                    <a16:rowId xmlns:a16="http://schemas.microsoft.com/office/drawing/2014/main" val="458634722"/>
                  </a:ext>
                </a:extLst>
              </a:tr>
              <a:tr h="609600">
                <a:tc>
                  <a:txBody>
                    <a:bodyPr/>
                    <a:lstStyle/>
                    <a:p>
                      <a:r>
                        <a:rPr lang="en-US" dirty="0"/>
                        <a:t>Trained ML models connect with the mobile app</a:t>
                      </a:r>
                    </a:p>
                  </a:txBody>
                  <a:tcPr/>
                </a:tc>
                <a:tc>
                  <a:txBody>
                    <a:bodyPr/>
                    <a:lstStyle/>
                    <a:p>
                      <a:r>
                        <a:rPr lang="en-US" dirty="0"/>
                        <a:t>100%</a:t>
                      </a:r>
                    </a:p>
                  </a:txBody>
                  <a:tcPr/>
                </a:tc>
                <a:extLst>
                  <a:ext uri="{0D108BD9-81ED-4DB2-BD59-A6C34878D82A}">
                    <a16:rowId xmlns:a16="http://schemas.microsoft.com/office/drawing/2014/main" val="4040102306"/>
                  </a:ext>
                </a:extLst>
              </a:tr>
            </a:tbl>
          </a:graphicData>
        </a:graphic>
      </p:graphicFrame>
      <p:sp>
        <p:nvSpPr>
          <p:cNvPr id="2" name="Rectangle 1">
            <a:extLst>
              <a:ext uri="{FF2B5EF4-FFF2-40B4-BE49-F238E27FC236}">
                <a16:creationId xmlns:a16="http://schemas.microsoft.com/office/drawing/2014/main" id="{3C863D97-D31A-2E6E-0A59-20A4E27E5807}"/>
              </a:ext>
            </a:extLst>
          </p:cNvPr>
          <p:cNvSpPr/>
          <p:nvPr/>
        </p:nvSpPr>
        <p:spPr>
          <a:xfrm>
            <a:off x="2632435" y="6492874"/>
            <a:ext cx="74259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strike="noStrike" spc="-1" dirty="0">
                <a:solidFill>
                  <a:srgbClr val="000000"/>
                </a:solidFill>
                <a:latin typeface="Cambria"/>
              </a:rPr>
              <a:t>IT20151492</a:t>
            </a:r>
            <a:r>
              <a:rPr lang="en-US" sz="1800" b="0" strike="noStrike" spc="-1" dirty="0">
                <a:solidFill>
                  <a:srgbClr val="000000"/>
                </a:solidFill>
                <a:latin typeface="Cambria"/>
              </a:rPr>
              <a:t>   |   &lt;</a:t>
            </a:r>
            <a:r>
              <a:rPr lang="en-US" sz="1800" b="1" strike="noStrike" spc="-1" dirty="0">
                <a:solidFill>
                  <a:srgbClr val="000000"/>
                </a:solidFill>
                <a:latin typeface="Cambria"/>
              </a:rPr>
              <a:t>&lt;</a:t>
            </a:r>
            <a:r>
              <a:rPr lang="en-US" sz="1800" b="1" strike="noStrike" spc="-1" dirty="0" err="1">
                <a:solidFill>
                  <a:srgbClr val="000000"/>
                </a:solidFill>
                <a:latin typeface="Cambria"/>
              </a:rPr>
              <a:t>Warnakulasuriyage</a:t>
            </a:r>
            <a:r>
              <a:rPr lang="en-US" sz="1800" b="1" strike="noStrike" spc="-1" dirty="0">
                <a:solidFill>
                  <a:srgbClr val="000000"/>
                </a:solidFill>
                <a:latin typeface="Cambria"/>
              </a:rPr>
              <a:t> K.H.A</a:t>
            </a:r>
            <a:r>
              <a:rPr lang="en-US" sz="1600" b="1" strike="noStrike" spc="-1" dirty="0">
                <a:solidFill>
                  <a:srgbClr val="000000"/>
                </a:solidFill>
                <a:latin typeface="Cambria"/>
              </a:rPr>
              <a:t>&gt;&gt;</a:t>
            </a:r>
            <a:r>
              <a:rPr lang="en-US" sz="1800" b="1" strike="noStrike" spc="-1" dirty="0">
                <a:solidFill>
                  <a:srgbClr val="000000"/>
                </a:solidFill>
                <a:latin typeface="Cambria"/>
              </a:rPr>
              <a:t> </a:t>
            </a:r>
            <a:r>
              <a:rPr lang="en-US" sz="1800" b="0" strike="noStrike" spc="-1" dirty="0">
                <a:solidFill>
                  <a:srgbClr val="000000"/>
                </a:solidFill>
                <a:latin typeface="Cambria"/>
              </a:rPr>
              <a:t>|</a:t>
            </a:r>
            <a:r>
              <a:rPr lang="en-US" dirty="0">
                <a:solidFill>
                  <a:schemeClr val="tx1"/>
                </a:solidFill>
              </a:rPr>
              <a:t>   </a:t>
            </a:r>
            <a:r>
              <a:rPr lang="en-US" b="0" dirty="0">
                <a:solidFill>
                  <a:schemeClr val="tx1"/>
                </a:solidFill>
              </a:rPr>
              <a:t>&lt;&lt;TMP-23-365&gt;&gt;</a:t>
            </a:r>
          </a:p>
        </p:txBody>
      </p:sp>
    </p:spTree>
    <p:extLst>
      <p:ext uri="{BB962C8B-B14F-4D97-AF65-F5344CB8AC3E}">
        <p14:creationId xmlns:p14="http://schemas.microsoft.com/office/powerpoint/2010/main" val="93842169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p:txBody>
          <a:bodyPr>
            <a:normAutofit/>
          </a:bodyPr>
          <a:lstStyle/>
          <a:p>
            <a:r>
              <a:rPr lang="en-US" dirty="0">
                <a:solidFill>
                  <a:srgbClr val="0070C0"/>
                </a:solidFill>
              </a:rPr>
              <a:t>TECHNOLOGIES TO BE USED</a:t>
            </a:r>
          </a:p>
        </p:txBody>
      </p:sp>
      <p:sp>
        <p:nvSpPr>
          <p:cNvPr id="6" name="Content Placeholder 5">
            <a:extLst>
              <a:ext uri="{FF2B5EF4-FFF2-40B4-BE49-F238E27FC236}">
                <a16:creationId xmlns:a16="http://schemas.microsoft.com/office/drawing/2014/main" id="{F7E461F4-E6D8-4801-94AA-9B72FC99FFED}"/>
              </a:ext>
            </a:extLst>
          </p:cNvPr>
          <p:cNvSpPr>
            <a:spLocks noGrp="1"/>
          </p:cNvSpPr>
          <p:nvPr>
            <p:ph idx="1"/>
          </p:nvPr>
        </p:nvSpPr>
        <p:spPr>
          <a:xfrm>
            <a:off x="304800" y="1524000"/>
            <a:ext cx="5486400" cy="4343400"/>
          </a:xfrm>
          <a:noFill/>
        </p:spPr>
        <p:txBody>
          <a:bodyPr/>
          <a:lstStyle/>
          <a:p>
            <a:pPr marL="285750" indent="-285750">
              <a:buFont typeface="Arial" panose="020B0604020202020204" pitchFamily="34" charset="0"/>
              <a:buChar char="•"/>
            </a:pPr>
            <a:r>
              <a:rPr lang="en-GB" sz="2400" dirty="0">
                <a:effectLst/>
                <a:latin typeface="Calibri" panose="020F0502020204030204" pitchFamily="34" charset="0"/>
                <a:ea typeface="Calibri" panose="020F0502020204030204" pitchFamily="34" charset="0"/>
                <a:cs typeface="Times New Roman" panose="02020603050405020304" pitchFamily="18" charset="0"/>
              </a:rPr>
              <a:t>Machine Learning</a:t>
            </a:r>
          </a:p>
          <a:p>
            <a:pPr marL="285750" indent="-285750">
              <a:buFont typeface="Arial" panose="020B0604020202020204" pitchFamily="34" charset="0"/>
              <a:buChar char="•"/>
            </a:pPr>
            <a:r>
              <a:rPr lang="en-GB" sz="2400" dirty="0">
                <a:latin typeface="Calibri" panose="020F0502020204030204" pitchFamily="34" charset="0"/>
                <a:ea typeface="Calibri" panose="020F0502020204030204" pitchFamily="34" charset="0"/>
                <a:cs typeface="Times New Roman" panose="02020603050405020304" pitchFamily="18" charset="0"/>
              </a:rPr>
              <a:t>Deep Learning</a:t>
            </a:r>
            <a:endParaRPr lang="en-GB" sz="24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nSpc>
                <a:spcPct val="107000"/>
              </a:lnSpc>
              <a:spcAft>
                <a:spcPts val="800"/>
              </a:spcAft>
              <a:buFont typeface="Arial" panose="020B0604020202020204" pitchFamily="34" charset="0"/>
              <a:buChar char="•"/>
            </a:pPr>
            <a:r>
              <a:rPr lang="en-GB" sz="2400" dirty="0">
                <a:effectLst/>
                <a:latin typeface="Calibri" panose="020F0502020204030204" pitchFamily="34" charset="0"/>
                <a:ea typeface="Calibri" panose="020F0502020204030204" pitchFamily="34" charset="0"/>
                <a:cs typeface="Times New Roman" panose="02020603050405020304" pitchFamily="18" charset="0"/>
              </a:rPr>
              <a:t>Azure Machine Learning Studio</a:t>
            </a:r>
          </a:p>
          <a:p>
            <a:pPr marL="285750" indent="-285750">
              <a:lnSpc>
                <a:spcPct val="107000"/>
              </a:lnSpc>
              <a:spcAft>
                <a:spcPts val="800"/>
              </a:spcAft>
              <a:buFont typeface="Arial" panose="020B0604020202020204" pitchFamily="34" charset="0"/>
              <a:buChar char="•"/>
            </a:pPr>
            <a:r>
              <a:rPr lang="en-GB" sz="2400" dirty="0">
                <a:latin typeface="Calibri" panose="020F0502020204030204" pitchFamily="34" charset="0"/>
                <a:ea typeface="Calibri" panose="020F0502020204030204" pitchFamily="34" charset="0"/>
                <a:cs typeface="Times New Roman" panose="02020603050405020304" pitchFamily="18" charset="0"/>
              </a:rPr>
              <a:t>Java</a:t>
            </a:r>
            <a:r>
              <a:rPr lang="en-GB" sz="2400" dirty="0">
                <a:effectLst/>
                <a:latin typeface="Calibri" panose="020F0502020204030204" pitchFamily="34" charset="0"/>
                <a:ea typeface="Calibri" panose="020F0502020204030204" pitchFamily="34" charset="0"/>
                <a:cs typeface="Times New Roman" panose="02020603050405020304" pitchFamily="18" charset="0"/>
              </a:rPr>
              <a:t> </a:t>
            </a:r>
          </a:p>
          <a:p>
            <a:pPr marL="285750" indent="-285750">
              <a:lnSpc>
                <a:spcPct val="107000"/>
              </a:lnSpc>
              <a:spcAft>
                <a:spcPts val="800"/>
              </a:spcAft>
              <a:buFont typeface="Arial" panose="020B0604020202020204" pitchFamily="34" charset="0"/>
              <a:buChar char="•"/>
            </a:pPr>
            <a:r>
              <a:rPr lang="en-GB" sz="2400" dirty="0">
                <a:latin typeface="Calibri" panose="020F0502020204030204" pitchFamily="34" charset="0"/>
                <a:ea typeface="MS Mincho" panose="02020609040205080304" pitchFamily="49" charset="-128"/>
                <a:cs typeface="Times New Roman" panose="02020603050405020304" pitchFamily="18" charset="0"/>
              </a:rPr>
              <a:t>Android studio</a:t>
            </a:r>
          </a:p>
          <a:p>
            <a:pPr marL="285750" indent="-285750">
              <a:lnSpc>
                <a:spcPct val="107000"/>
              </a:lnSpc>
              <a:spcAft>
                <a:spcPts val="800"/>
              </a:spcAft>
              <a:buFont typeface="Arial" panose="020B0604020202020204" pitchFamily="34" charset="0"/>
              <a:buChar char="•"/>
            </a:pPr>
            <a:r>
              <a:rPr lang="en-GB" sz="2400" dirty="0">
                <a:latin typeface="Calibri" panose="020F0502020204030204" pitchFamily="34" charset="0"/>
                <a:ea typeface="MS Mincho" panose="02020609040205080304" pitchFamily="49" charset="-128"/>
                <a:cs typeface="Times New Roman" panose="02020603050405020304" pitchFamily="18" charset="0"/>
              </a:rPr>
              <a:t>Python</a:t>
            </a:r>
          </a:p>
          <a:p>
            <a:pPr marL="285750" indent="-285750">
              <a:lnSpc>
                <a:spcPct val="107000"/>
              </a:lnSpc>
              <a:spcAft>
                <a:spcPts val="800"/>
              </a:spcAft>
              <a:buFont typeface="Arial" panose="020B0604020202020204" pitchFamily="34" charset="0"/>
              <a:buChar char="•"/>
            </a:pPr>
            <a:r>
              <a:rPr lang="en-US" sz="2400" dirty="0">
                <a:effectLst/>
                <a:latin typeface="Calibri" panose="020F0502020204030204" pitchFamily="34" charset="0"/>
                <a:ea typeface="MS Mincho" panose="02020609040205080304" pitchFamily="49" charset="-128"/>
                <a:cs typeface="Latha" panose="020B0604020202020204" pitchFamily="34" charset="0"/>
              </a:rPr>
              <a:t>Laravel</a:t>
            </a:r>
          </a:p>
          <a:p>
            <a:pPr marL="0" lvl="0" indent="0">
              <a:buNone/>
            </a:pPr>
            <a:endParaRPr lang="en-US" sz="1600" dirty="0">
              <a:latin typeface="Söhne"/>
            </a:endParaRPr>
          </a:p>
          <a:p>
            <a:pPr lvl="0"/>
            <a:endParaRPr lang="en-US" sz="1600" dirty="0">
              <a:latin typeface="Söhne"/>
            </a:endParaRPr>
          </a:p>
          <a:p>
            <a:pPr lvl="0"/>
            <a:endParaRPr lang="en-US" sz="1600" dirty="0">
              <a:latin typeface="+mj-lt"/>
            </a:endParaRPr>
          </a:p>
          <a:p>
            <a:endParaRPr lang="en-US" sz="1800" dirty="0"/>
          </a:p>
          <a:p>
            <a:pPr marL="0" indent="0" algn="just">
              <a:buNone/>
            </a:pPr>
            <a:endParaRPr lang="en-US" dirty="0"/>
          </a:p>
        </p:txBody>
      </p:sp>
      <p:pic>
        <p:nvPicPr>
          <p:cNvPr id="3" name="Picture 2" descr="A picture containing icon&#10;&#10;Description automatically generated">
            <a:extLst>
              <a:ext uri="{FF2B5EF4-FFF2-40B4-BE49-F238E27FC236}">
                <a16:creationId xmlns:a16="http://schemas.microsoft.com/office/drawing/2014/main" id="{C8C889F5-A4A9-9C47-9D05-F85DC9DBFC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97919" y="3600831"/>
            <a:ext cx="3433763" cy="2576810"/>
          </a:xfrm>
          <a:prstGeom prst="rect">
            <a:avLst/>
          </a:prstGeom>
        </p:spPr>
      </p:pic>
      <p:pic>
        <p:nvPicPr>
          <p:cNvPr id="8" name="Picture 7" descr="Icon&#10;&#10;Description automatically generated">
            <a:extLst>
              <a:ext uri="{FF2B5EF4-FFF2-40B4-BE49-F238E27FC236}">
                <a16:creationId xmlns:a16="http://schemas.microsoft.com/office/drawing/2014/main" id="{4CD1D93F-F662-51B5-CD9A-C414532A14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77200" y="3736711"/>
            <a:ext cx="2305049" cy="2305049"/>
          </a:xfrm>
          <a:prstGeom prst="rect">
            <a:avLst/>
          </a:prstGeom>
        </p:spPr>
      </p:pic>
      <p:pic>
        <p:nvPicPr>
          <p:cNvPr id="11" name="Picture 10" descr="Logo&#10;&#10;Description automatically generated">
            <a:extLst>
              <a:ext uri="{FF2B5EF4-FFF2-40B4-BE49-F238E27FC236}">
                <a16:creationId xmlns:a16="http://schemas.microsoft.com/office/drawing/2014/main" id="{7AD4D76F-4D68-9B49-0B60-F5294B842C1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34400" y="1096962"/>
            <a:ext cx="4122366" cy="2321152"/>
          </a:xfrm>
          <a:prstGeom prst="rect">
            <a:avLst/>
          </a:prstGeom>
        </p:spPr>
      </p:pic>
      <p:pic>
        <p:nvPicPr>
          <p:cNvPr id="15" name="Picture 14" descr="Logo&#10;&#10;Description automatically generated">
            <a:extLst>
              <a:ext uri="{FF2B5EF4-FFF2-40B4-BE49-F238E27FC236}">
                <a16:creationId xmlns:a16="http://schemas.microsoft.com/office/drawing/2014/main" id="{1DE41CC7-2E50-1380-8ED2-A8AFAC13A2A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41221" y="1101409"/>
            <a:ext cx="4305752" cy="2424410"/>
          </a:xfrm>
          <a:prstGeom prst="rect">
            <a:avLst/>
          </a:prstGeom>
        </p:spPr>
      </p:pic>
      <p:sp>
        <p:nvSpPr>
          <p:cNvPr id="7" name="CustomShape 3">
            <a:extLst>
              <a:ext uri="{FF2B5EF4-FFF2-40B4-BE49-F238E27FC236}">
                <a16:creationId xmlns:a16="http://schemas.microsoft.com/office/drawing/2014/main" id="{BBB01108-A601-F501-59E4-4C45F86A118E}"/>
              </a:ext>
            </a:extLst>
          </p:cNvPr>
          <p:cNvSpPr/>
          <p:nvPr/>
        </p:nvSpPr>
        <p:spPr>
          <a:xfrm>
            <a:off x="2632320" y="6492960"/>
            <a:ext cx="7235580" cy="364680"/>
          </a:xfrm>
          <a:prstGeom prst="rect">
            <a:avLst/>
          </a:prstGeom>
          <a:no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pPr>
            <a:r>
              <a:rPr lang="en-US" sz="1800" b="1" strike="noStrike" spc="-1" dirty="0">
                <a:solidFill>
                  <a:srgbClr val="000000"/>
                </a:solidFill>
                <a:latin typeface="Cambria"/>
                <a:ea typeface="Noto Sans CJK SC"/>
              </a:rPr>
              <a:t>IT20151492</a:t>
            </a:r>
            <a:r>
              <a:rPr lang="en-US" sz="1800" b="0" strike="noStrike" spc="-1" dirty="0">
                <a:solidFill>
                  <a:srgbClr val="000000"/>
                </a:solidFill>
                <a:latin typeface="Cambria"/>
                <a:ea typeface="Noto Sans CJK SC"/>
              </a:rPr>
              <a:t> |   &lt;</a:t>
            </a:r>
            <a:r>
              <a:rPr lang="en-US" sz="1800" b="1" strike="noStrike" spc="-1" dirty="0">
                <a:solidFill>
                  <a:srgbClr val="000000"/>
                </a:solidFill>
                <a:latin typeface="Cambria"/>
                <a:ea typeface="Noto Sans CJK SC"/>
              </a:rPr>
              <a:t>&lt; </a:t>
            </a:r>
            <a:r>
              <a:rPr lang="en-US" sz="1800" b="1" strike="noStrike" spc="-1" dirty="0" err="1">
                <a:solidFill>
                  <a:srgbClr val="000000"/>
                </a:solidFill>
                <a:latin typeface="Cambria"/>
              </a:rPr>
              <a:t>Warnakulasuriyage</a:t>
            </a:r>
            <a:r>
              <a:rPr lang="en-US" sz="1800" b="1" strike="noStrike" spc="-1" dirty="0">
                <a:solidFill>
                  <a:srgbClr val="000000"/>
                </a:solidFill>
                <a:latin typeface="Cambria"/>
              </a:rPr>
              <a:t> K.H.A &gt;&gt;   </a:t>
            </a:r>
            <a:r>
              <a:rPr lang="en-US" sz="1800" b="0" strike="noStrike" spc="-1" dirty="0">
                <a:solidFill>
                  <a:srgbClr val="000000"/>
                </a:solidFill>
                <a:latin typeface="Cambria"/>
              </a:rPr>
              <a:t>|   &lt;&lt;TPM-23-365&gt;&gt;</a:t>
            </a:r>
            <a:endParaRPr lang="en-US" sz="1800" b="0" strike="noStrike" spc="-1" dirty="0">
              <a:latin typeface="Arial"/>
            </a:endParaRPr>
          </a:p>
        </p:txBody>
      </p:sp>
    </p:spTree>
    <p:extLst>
      <p:ext uri="{BB962C8B-B14F-4D97-AF65-F5344CB8AC3E}">
        <p14:creationId xmlns:p14="http://schemas.microsoft.com/office/powerpoint/2010/main" val="364936641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 name="TextShape 1"/>
          <p:cNvSpPr txBox="1"/>
          <p:nvPr/>
        </p:nvSpPr>
        <p:spPr>
          <a:xfrm>
            <a:off x="304920" y="304920"/>
            <a:ext cx="8991480" cy="791640"/>
          </a:xfrm>
          <a:prstGeom prst="rect">
            <a:avLst/>
          </a:prstGeom>
          <a:noFill/>
          <a:ln>
            <a:noFill/>
          </a:ln>
        </p:spPr>
        <p:txBody>
          <a:bodyPr anchor="ctr">
            <a:normAutofit/>
          </a:bodyPr>
          <a:lstStyle/>
          <a:p>
            <a:pPr algn="ctr">
              <a:lnSpc>
                <a:spcPct val="100000"/>
              </a:lnSpc>
            </a:pPr>
            <a:r>
              <a:rPr lang="en-US" sz="4400" b="1" strike="noStrike" spc="-1" dirty="0">
                <a:solidFill>
                  <a:schemeClr val="accent2">
                    <a:lumMod val="60000"/>
                    <a:lumOff val="40000"/>
                  </a:schemeClr>
                </a:solidFill>
                <a:latin typeface="Adobe Devanagari"/>
              </a:rPr>
              <a:t>RESEARCH GAP</a:t>
            </a:r>
            <a:endParaRPr lang="en-US" sz="4400" b="1" strike="noStrike" spc="-1" dirty="0">
              <a:solidFill>
                <a:schemeClr val="accent2">
                  <a:lumMod val="60000"/>
                  <a:lumOff val="40000"/>
                </a:schemeClr>
              </a:solidFill>
              <a:latin typeface="Cambria"/>
            </a:endParaRPr>
          </a:p>
        </p:txBody>
      </p:sp>
      <p:sp>
        <p:nvSpPr>
          <p:cNvPr id="205" name="CustomShape 2"/>
          <p:cNvSpPr/>
          <p:nvPr/>
        </p:nvSpPr>
        <p:spPr>
          <a:xfrm>
            <a:off x="2632320" y="6492960"/>
            <a:ext cx="7316352" cy="364680"/>
          </a:xfrm>
          <a:prstGeom prst="rect">
            <a:avLst/>
          </a:prstGeom>
          <a:no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pPr>
            <a:r>
              <a:rPr lang="en-US" sz="1800" b="1" strike="noStrike" spc="-1" dirty="0">
                <a:solidFill>
                  <a:srgbClr val="000000"/>
                </a:solidFill>
                <a:latin typeface="Cambria"/>
                <a:ea typeface="Noto Sans CJK SC"/>
              </a:rPr>
              <a:t>IT20151492</a:t>
            </a:r>
            <a:r>
              <a:rPr lang="en-US" sz="1800" b="0" strike="noStrike" spc="-1" dirty="0">
                <a:solidFill>
                  <a:srgbClr val="000000"/>
                </a:solidFill>
                <a:latin typeface="Cambria"/>
                <a:ea typeface="Noto Sans CJK SC"/>
              </a:rPr>
              <a:t> |   &lt;</a:t>
            </a:r>
            <a:r>
              <a:rPr lang="en-US" sz="1800" b="1" strike="noStrike" spc="-1" dirty="0">
                <a:solidFill>
                  <a:srgbClr val="000000"/>
                </a:solidFill>
                <a:latin typeface="Cambria"/>
                <a:ea typeface="Noto Sans CJK SC"/>
              </a:rPr>
              <a:t>&lt; </a:t>
            </a:r>
            <a:r>
              <a:rPr lang="en-US" sz="1800" b="1" strike="noStrike" spc="-1" dirty="0" err="1">
                <a:solidFill>
                  <a:srgbClr val="000000"/>
                </a:solidFill>
                <a:latin typeface="Cambria"/>
              </a:rPr>
              <a:t>Warnakulasuriyage</a:t>
            </a:r>
            <a:r>
              <a:rPr lang="en-US" sz="1800" b="1" strike="noStrike" spc="-1" dirty="0">
                <a:solidFill>
                  <a:srgbClr val="000000"/>
                </a:solidFill>
                <a:latin typeface="Cambria"/>
              </a:rPr>
              <a:t> K.H.A &gt;&gt;   </a:t>
            </a:r>
            <a:r>
              <a:rPr lang="en-US" sz="1800" b="0" strike="noStrike" spc="-1" dirty="0">
                <a:solidFill>
                  <a:srgbClr val="000000"/>
                </a:solidFill>
                <a:latin typeface="Cambria"/>
              </a:rPr>
              <a:t>|   &lt;&lt;TPM-23-365&gt;&gt;</a:t>
            </a:r>
            <a:endParaRPr lang="en-US" sz="1800" b="0" strike="noStrike" spc="-1" dirty="0">
              <a:latin typeface="Arial"/>
            </a:endParaRPr>
          </a:p>
        </p:txBody>
      </p:sp>
      <p:graphicFrame>
        <p:nvGraphicFramePr>
          <p:cNvPr id="206" name="Table 3"/>
          <p:cNvGraphicFramePr/>
          <p:nvPr>
            <p:extLst>
              <p:ext uri="{D42A27DB-BD31-4B8C-83A1-F6EECF244321}">
                <p14:modId xmlns:p14="http://schemas.microsoft.com/office/powerpoint/2010/main" val="953492336"/>
              </p:ext>
            </p:extLst>
          </p:nvPr>
        </p:nvGraphicFramePr>
        <p:xfrm>
          <a:off x="1295400" y="1981080"/>
          <a:ext cx="8144880" cy="4206240"/>
        </p:xfrm>
        <a:graphic>
          <a:graphicData uri="http://schemas.openxmlformats.org/drawingml/2006/table">
            <a:tbl>
              <a:tblPr/>
              <a:tblGrid>
                <a:gridCol w="2049000">
                  <a:extLst>
                    <a:ext uri="{9D8B030D-6E8A-4147-A177-3AD203B41FA5}">
                      <a16:colId xmlns:a16="http://schemas.microsoft.com/office/drawing/2014/main" val="20000"/>
                    </a:ext>
                  </a:extLst>
                </a:gridCol>
                <a:gridCol w="2031840">
                  <a:extLst>
                    <a:ext uri="{9D8B030D-6E8A-4147-A177-3AD203B41FA5}">
                      <a16:colId xmlns:a16="http://schemas.microsoft.com/office/drawing/2014/main" val="20001"/>
                    </a:ext>
                  </a:extLst>
                </a:gridCol>
                <a:gridCol w="2031840">
                  <a:extLst>
                    <a:ext uri="{9D8B030D-6E8A-4147-A177-3AD203B41FA5}">
                      <a16:colId xmlns:a16="http://schemas.microsoft.com/office/drawing/2014/main" val="20002"/>
                    </a:ext>
                  </a:extLst>
                </a:gridCol>
                <a:gridCol w="2032200">
                  <a:extLst>
                    <a:ext uri="{9D8B030D-6E8A-4147-A177-3AD203B41FA5}">
                      <a16:colId xmlns:a16="http://schemas.microsoft.com/office/drawing/2014/main" val="20003"/>
                    </a:ext>
                  </a:extLst>
                </a:gridCol>
              </a:tblGrid>
              <a:tr h="1164600">
                <a:tc>
                  <a:txBody>
                    <a:bodyPr/>
                    <a:lstStyle/>
                    <a:p>
                      <a:pPr>
                        <a:lnSpc>
                          <a:spcPct val="100000"/>
                        </a:lnSpc>
                      </a:pPr>
                      <a:r>
                        <a:rPr lang="en-GB" sz="1800" b="1" strike="noStrike" spc="-1" dirty="0">
                          <a:solidFill>
                            <a:srgbClr val="FFFFFF"/>
                          </a:solidFill>
                          <a:latin typeface="Cambria"/>
                        </a:rPr>
                        <a:t>Mobile App</a:t>
                      </a:r>
                      <a:endParaRPr lang="en-US" sz="1800" b="0" strike="noStrike" spc="-1" dirty="0">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chemeClr val="accent2"/>
                    </a:solidFill>
                  </a:tcPr>
                </a:tc>
                <a:tc>
                  <a:txBody>
                    <a:bodyPr/>
                    <a:lstStyle/>
                    <a:p>
                      <a:pPr>
                        <a:lnSpc>
                          <a:spcPct val="100000"/>
                        </a:lnSpc>
                      </a:pPr>
                      <a:r>
                        <a:rPr lang="en-US" sz="1800" b="1" strike="noStrike" spc="-1" dirty="0">
                          <a:solidFill>
                            <a:srgbClr val="FFFFFF"/>
                          </a:solidFill>
                          <a:latin typeface="Cambria"/>
                        </a:rPr>
                        <a:t>Related to Identifying Current Health </a:t>
                      </a:r>
                      <a:r>
                        <a:rPr lang="en-US" sz="1800" b="1" strike="noStrike" spc="-1" dirty="0" err="1">
                          <a:solidFill>
                            <a:srgbClr val="FFFFFF"/>
                          </a:solidFill>
                          <a:latin typeface="Cambria"/>
                        </a:rPr>
                        <a:t>Siatuation</a:t>
                      </a:r>
                      <a:endParaRPr lang="en-US" sz="1800" b="0" strike="noStrike" spc="-1" dirty="0">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chemeClr val="accent2"/>
                    </a:solidFill>
                  </a:tcPr>
                </a:tc>
                <a:tc>
                  <a:txBody>
                    <a:bodyPr/>
                    <a:lstStyle/>
                    <a:p>
                      <a:pPr>
                        <a:lnSpc>
                          <a:spcPct val="100000"/>
                        </a:lnSpc>
                      </a:pPr>
                      <a:r>
                        <a:rPr lang="en-US" sz="1800" b="1" strike="noStrike" spc="-1" dirty="0">
                          <a:solidFill>
                            <a:srgbClr val="FFFFFF"/>
                          </a:solidFill>
                          <a:latin typeface="Cambria"/>
                        </a:rPr>
                        <a:t>Related to Suggesting Thing what to Do for critical situation</a:t>
                      </a:r>
                      <a:endParaRPr lang="en-US" sz="1800" b="0" strike="noStrike" spc="-1" dirty="0">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chemeClr val="accent2"/>
                    </a:solidFill>
                  </a:tcPr>
                </a:tc>
                <a:tc>
                  <a:txBody>
                    <a:bodyPr/>
                    <a:lstStyle/>
                    <a:p>
                      <a:pPr>
                        <a:lnSpc>
                          <a:spcPct val="100000"/>
                        </a:lnSpc>
                      </a:pPr>
                      <a:r>
                        <a:rPr lang="en-US" sz="1800" b="1" strike="noStrike" spc="-1" dirty="0">
                          <a:solidFill>
                            <a:srgbClr val="FFFFFF"/>
                          </a:solidFill>
                          <a:latin typeface="Cambria"/>
                        </a:rPr>
                        <a:t>Related to Send alert for nearest hospital </a:t>
                      </a:r>
                      <a:endParaRPr lang="en-US" sz="1800" b="0" strike="noStrike" spc="-1" dirty="0">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chemeClr val="accent2"/>
                    </a:solidFill>
                  </a:tcPr>
                </a:tc>
                <a:extLst>
                  <a:ext uri="{0D108BD9-81ED-4DB2-BD59-A6C34878D82A}">
                    <a16:rowId xmlns:a16="http://schemas.microsoft.com/office/drawing/2014/main" val="10000"/>
                  </a:ext>
                </a:extLst>
              </a:tr>
              <a:tr h="357120">
                <a:tc>
                  <a:txBody>
                    <a:bodyPr/>
                    <a:lstStyle/>
                    <a:p>
                      <a:pPr>
                        <a:lnSpc>
                          <a:spcPct val="100000"/>
                        </a:lnSpc>
                      </a:pPr>
                      <a:r>
                        <a:rPr lang="en-GB" sz="1800" b="0" strike="noStrike" spc="-1" dirty="0">
                          <a:solidFill>
                            <a:srgbClr val="000000"/>
                          </a:solidFill>
                          <a:latin typeface="Cambria"/>
                        </a:rPr>
                        <a:t>Proposal App</a:t>
                      </a:r>
                      <a:endParaRPr lang="en-US" sz="1800" b="0" strike="noStrike" spc="-1" dirty="0">
                        <a:latin typeface="Arial"/>
                      </a:endParaRPr>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CCD4EA"/>
                    </a:solidFill>
                  </a:tcPr>
                </a:tc>
                <a:tc>
                  <a:txBody>
                    <a:bodyPr/>
                    <a:lstStyle/>
                    <a:p>
                      <a:pPr algn="ctr">
                        <a:lnSpc>
                          <a:spcPct val="100000"/>
                        </a:lnSpc>
                      </a:pPr>
                      <a:r>
                        <a:rPr lang="en-GB" sz="1800" b="0" strike="noStrike" spc="-1">
                          <a:solidFill>
                            <a:srgbClr val="000000"/>
                          </a:solidFill>
                          <a:latin typeface="Cambria"/>
                        </a:rPr>
                        <a:t>YES</a:t>
                      </a:r>
                      <a:endParaRPr lang="en-US" sz="1800" b="0" strike="noStrike" spc="-1">
                        <a:latin typeface="Arial"/>
                      </a:endParaRPr>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CCD4EA"/>
                    </a:solidFill>
                  </a:tcPr>
                </a:tc>
                <a:tc>
                  <a:txBody>
                    <a:bodyPr/>
                    <a:lstStyle/>
                    <a:p>
                      <a:pPr algn="ctr">
                        <a:lnSpc>
                          <a:spcPct val="100000"/>
                        </a:lnSpc>
                      </a:pPr>
                      <a:r>
                        <a:rPr lang="en-GB" sz="1800" b="0" strike="noStrike" spc="-1" dirty="0">
                          <a:solidFill>
                            <a:srgbClr val="000000"/>
                          </a:solidFill>
                          <a:latin typeface="Cambria"/>
                        </a:rPr>
                        <a:t>YES</a:t>
                      </a:r>
                      <a:endParaRPr lang="en-US" sz="1800" b="0" strike="noStrike" spc="-1" dirty="0">
                        <a:latin typeface="Arial"/>
                      </a:endParaRPr>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CCD4EA"/>
                    </a:solidFill>
                  </a:tcPr>
                </a:tc>
                <a:tc>
                  <a:txBody>
                    <a:bodyPr/>
                    <a:lstStyle/>
                    <a:p>
                      <a:pPr algn="ctr">
                        <a:lnSpc>
                          <a:spcPct val="100000"/>
                        </a:lnSpc>
                      </a:pPr>
                      <a:r>
                        <a:rPr lang="en-GB" sz="1800" b="0" strike="noStrike" spc="-1">
                          <a:solidFill>
                            <a:srgbClr val="000000"/>
                          </a:solidFill>
                          <a:latin typeface="Cambria"/>
                        </a:rPr>
                        <a:t>YES</a:t>
                      </a:r>
                      <a:endParaRPr lang="en-US" sz="1800" b="0" strike="noStrike" spc="-1">
                        <a:latin typeface="Arial"/>
                      </a:endParaRPr>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CCD4EA"/>
                    </a:solidFill>
                  </a:tcPr>
                </a:tc>
                <a:extLst>
                  <a:ext uri="{0D108BD9-81ED-4DB2-BD59-A6C34878D82A}">
                    <a16:rowId xmlns:a16="http://schemas.microsoft.com/office/drawing/2014/main" val="10001"/>
                  </a:ext>
                </a:extLst>
              </a:tr>
              <a:tr h="357120">
                <a:tc>
                  <a:txBody>
                    <a:bodyPr/>
                    <a:lstStyle/>
                    <a:p>
                      <a:pPr>
                        <a:lnSpc>
                          <a:spcPct val="100000"/>
                        </a:lnSpc>
                      </a:pPr>
                      <a:r>
                        <a:rPr lang="en-GB" sz="1800" b="0" strike="noStrike" spc="-1">
                          <a:solidFill>
                            <a:srgbClr val="000000"/>
                          </a:solidFill>
                          <a:latin typeface="Cambria"/>
                        </a:rPr>
                        <a:t>EmoReact</a:t>
                      </a:r>
                      <a:endParaRPr lang="en-US" sz="1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7EBF4"/>
                    </a:solidFill>
                  </a:tcPr>
                </a:tc>
                <a:tc>
                  <a:txBody>
                    <a:bodyPr/>
                    <a:lstStyle/>
                    <a:p>
                      <a:pPr algn="ctr">
                        <a:lnSpc>
                          <a:spcPct val="100000"/>
                        </a:lnSpc>
                      </a:pPr>
                      <a:r>
                        <a:rPr lang="en-GB" sz="1800" b="0" strike="noStrike" spc="-1">
                          <a:solidFill>
                            <a:srgbClr val="000000"/>
                          </a:solidFill>
                          <a:latin typeface="Cambria"/>
                        </a:rPr>
                        <a:t>YES</a:t>
                      </a:r>
                      <a:endParaRPr lang="en-US" sz="1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7EBF4"/>
                    </a:solidFill>
                  </a:tcPr>
                </a:tc>
                <a:tc>
                  <a:txBody>
                    <a:bodyPr/>
                    <a:lstStyle/>
                    <a:p>
                      <a:pPr algn="ctr">
                        <a:lnSpc>
                          <a:spcPct val="100000"/>
                        </a:lnSpc>
                      </a:pPr>
                      <a:r>
                        <a:rPr lang="en-GB" sz="1800" b="0" strike="noStrike" spc="-1" dirty="0">
                          <a:solidFill>
                            <a:srgbClr val="000000"/>
                          </a:solidFill>
                          <a:latin typeface="Cambria"/>
                        </a:rPr>
                        <a:t>NO</a:t>
                      </a:r>
                      <a:endParaRPr lang="en-US" sz="1800" b="0" strike="noStrike" spc="-1" dirty="0">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7EBF4"/>
                    </a:solidFill>
                  </a:tcPr>
                </a:tc>
                <a:tc>
                  <a:txBody>
                    <a:bodyPr/>
                    <a:lstStyle/>
                    <a:p>
                      <a:pPr algn="ctr">
                        <a:lnSpc>
                          <a:spcPct val="100000"/>
                        </a:lnSpc>
                      </a:pPr>
                      <a:r>
                        <a:rPr lang="en-GB" sz="1800" b="0" strike="noStrike" spc="-1">
                          <a:solidFill>
                            <a:srgbClr val="000000"/>
                          </a:solidFill>
                          <a:latin typeface="Cambria"/>
                        </a:rPr>
                        <a:t>NO</a:t>
                      </a:r>
                      <a:endParaRPr lang="en-US" sz="1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7EBF4"/>
                    </a:solidFill>
                  </a:tcPr>
                </a:tc>
                <a:extLst>
                  <a:ext uri="{0D108BD9-81ED-4DB2-BD59-A6C34878D82A}">
                    <a16:rowId xmlns:a16="http://schemas.microsoft.com/office/drawing/2014/main" val="10002"/>
                  </a:ext>
                </a:extLst>
              </a:tr>
              <a:tr h="357120">
                <a:tc>
                  <a:txBody>
                    <a:bodyPr/>
                    <a:lstStyle/>
                    <a:p>
                      <a:pPr>
                        <a:lnSpc>
                          <a:spcPct val="100000"/>
                        </a:lnSpc>
                      </a:pPr>
                      <a:r>
                        <a:rPr lang="en-GB" sz="1800" b="0" strike="noStrike" spc="-1">
                          <a:solidFill>
                            <a:srgbClr val="000000"/>
                          </a:solidFill>
                          <a:latin typeface="Cambria"/>
                        </a:rPr>
                        <a:t>EmoVu</a:t>
                      </a:r>
                      <a:endParaRPr lang="en-US" sz="1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CCD4EA"/>
                    </a:solidFill>
                  </a:tcPr>
                </a:tc>
                <a:tc>
                  <a:txBody>
                    <a:bodyPr/>
                    <a:lstStyle/>
                    <a:p>
                      <a:pPr algn="ctr">
                        <a:lnSpc>
                          <a:spcPct val="100000"/>
                        </a:lnSpc>
                      </a:pPr>
                      <a:r>
                        <a:rPr lang="en-GB" sz="1800" b="0" strike="noStrike" spc="-1">
                          <a:solidFill>
                            <a:srgbClr val="000000"/>
                          </a:solidFill>
                          <a:latin typeface="Cambria"/>
                        </a:rPr>
                        <a:t>YES</a:t>
                      </a:r>
                      <a:endParaRPr lang="en-US" sz="1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CCD4EA"/>
                    </a:solidFill>
                  </a:tcPr>
                </a:tc>
                <a:tc>
                  <a:txBody>
                    <a:bodyPr/>
                    <a:lstStyle/>
                    <a:p>
                      <a:pPr algn="ctr">
                        <a:lnSpc>
                          <a:spcPct val="100000"/>
                        </a:lnSpc>
                      </a:pPr>
                      <a:r>
                        <a:rPr lang="en-GB" sz="1800" b="0" strike="noStrike" spc="-1">
                          <a:solidFill>
                            <a:srgbClr val="000000"/>
                          </a:solidFill>
                          <a:latin typeface="Cambria"/>
                        </a:rPr>
                        <a:t>NO</a:t>
                      </a:r>
                      <a:endParaRPr lang="en-US" sz="1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CCD4EA"/>
                    </a:solidFill>
                  </a:tcPr>
                </a:tc>
                <a:tc>
                  <a:txBody>
                    <a:bodyPr/>
                    <a:lstStyle/>
                    <a:p>
                      <a:pPr algn="ctr">
                        <a:lnSpc>
                          <a:spcPct val="100000"/>
                        </a:lnSpc>
                      </a:pPr>
                      <a:r>
                        <a:rPr lang="en-GB" sz="1800" b="0" strike="noStrike" spc="-1">
                          <a:solidFill>
                            <a:srgbClr val="000000"/>
                          </a:solidFill>
                          <a:latin typeface="Cambria"/>
                        </a:rPr>
                        <a:t>NO</a:t>
                      </a:r>
                      <a:endParaRPr lang="en-US" sz="1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CCD4EA"/>
                    </a:solidFill>
                  </a:tcPr>
                </a:tc>
                <a:extLst>
                  <a:ext uri="{0D108BD9-81ED-4DB2-BD59-A6C34878D82A}">
                    <a16:rowId xmlns:a16="http://schemas.microsoft.com/office/drawing/2014/main" val="10003"/>
                  </a:ext>
                </a:extLst>
              </a:tr>
              <a:tr h="357120">
                <a:tc>
                  <a:txBody>
                    <a:bodyPr/>
                    <a:lstStyle/>
                    <a:p>
                      <a:pPr algn="l"/>
                      <a:r>
                        <a:rPr lang="en-US" sz="1800" dirty="0" err="1"/>
                        <a:t>HealthifyMe</a:t>
                      </a:r>
                      <a:endParaRPr lang="en-US" sz="1800" dirty="0"/>
                    </a:p>
                  </a:txBody>
                  <a:tcPr>
                    <a:lnL w="12240">
                      <a:solidFill>
                        <a:srgbClr val="FFFFFF"/>
                      </a:solidFill>
                    </a:lnL>
                    <a:lnR w="12240">
                      <a:solidFill>
                        <a:srgbClr val="FFFFFF"/>
                      </a:solidFill>
                    </a:lnR>
                    <a:lnT w="12240">
                      <a:solidFill>
                        <a:srgbClr val="FFFFFF"/>
                      </a:solidFill>
                    </a:lnT>
                    <a:lnB w="12240">
                      <a:solidFill>
                        <a:srgbClr val="FFFFFF"/>
                      </a:solidFill>
                    </a:lnB>
                    <a:solidFill>
                      <a:srgbClr val="E7EBF4"/>
                    </a:solidFill>
                  </a:tcPr>
                </a:tc>
                <a:tc>
                  <a:txBody>
                    <a:bodyPr/>
                    <a:lstStyle/>
                    <a:p>
                      <a:pPr algn="ctr">
                        <a:lnSpc>
                          <a:spcPct val="100000"/>
                        </a:lnSpc>
                      </a:pPr>
                      <a:r>
                        <a:rPr lang="en-GB" sz="1800" b="0" strike="noStrike" spc="-1">
                          <a:solidFill>
                            <a:srgbClr val="000000"/>
                          </a:solidFill>
                          <a:latin typeface="Cambria"/>
                        </a:rPr>
                        <a:t>NO</a:t>
                      </a:r>
                      <a:endParaRPr lang="en-US" sz="1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7EBF4"/>
                    </a:solidFill>
                  </a:tcPr>
                </a:tc>
                <a:tc>
                  <a:txBody>
                    <a:bodyPr/>
                    <a:lstStyle/>
                    <a:p>
                      <a:pPr algn="ctr">
                        <a:lnSpc>
                          <a:spcPct val="100000"/>
                        </a:lnSpc>
                      </a:pPr>
                      <a:r>
                        <a:rPr lang="en-GB" sz="1800" b="0" strike="noStrike" spc="-1" dirty="0">
                          <a:solidFill>
                            <a:srgbClr val="000000"/>
                          </a:solidFill>
                          <a:latin typeface="Cambria"/>
                        </a:rPr>
                        <a:t>YES</a:t>
                      </a:r>
                      <a:endParaRPr lang="en-US" sz="1800" b="0" strike="noStrike" spc="-1" dirty="0">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7EBF4"/>
                    </a:solidFill>
                  </a:tcPr>
                </a:tc>
                <a:tc>
                  <a:txBody>
                    <a:bodyPr/>
                    <a:lstStyle/>
                    <a:p>
                      <a:pPr algn="ctr">
                        <a:lnSpc>
                          <a:spcPct val="100000"/>
                        </a:lnSpc>
                      </a:pPr>
                      <a:r>
                        <a:rPr lang="en-GB" sz="1800" b="0" strike="noStrike" spc="-1" dirty="0">
                          <a:solidFill>
                            <a:srgbClr val="000000"/>
                          </a:solidFill>
                          <a:latin typeface="Cambria"/>
                        </a:rPr>
                        <a:t>NO</a:t>
                      </a:r>
                      <a:endParaRPr lang="en-US" sz="1800" b="0" strike="noStrike" spc="-1" dirty="0">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7EBF4"/>
                    </a:solidFill>
                  </a:tcPr>
                </a:tc>
                <a:extLst>
                  <a:ext uri="{0D108BD9-81ED-4DB2-BD59-A6C34878D82A}">
                    <a16:rowId xmlns:a16="http://schemas.microsoft.com/office/drawing/2014/main" val="10004"/>
                  </a:ext>
                </a:extLst>
              </a:tr>
              <a:tr h="35712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A Context-Aware IoT-Based Smart Wearable Health Monitoring System</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CCD4EA"/>
                    </a:solidFill>
                  </a:tcPr>
                </a:tc>
                <a:tc>
                  <a:txBody>
                    <a:bodyPr/>
                    <a:lstStyle/>
                    <a:p>
                      <a:pPr algn="ctr">
                        <a:lnSpc>
                          <a:spcPct val="100000"/>
                        </a:lnSpc>
                      </a:pPr>
                      <a:r>
                        <a:rPr lang="en-GB" sz="1800" b="0" strike="noStrike" spc="-1" dirty="0">
                          <a:solidFill>
                            <a:srgbClr val="000000"/>
                          </a:solidFill>
                          <a:latin typeface="Cambria"/>
                        </a:rPr>
                        <a:t>Yes</a:t>
                      </a:r>
                      <a:endParaRPr lang="en-US" sz="1800" b="0" strike="noStrike" spc="-1" dirty="0">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CCD4EA"/>
                    </a:solidFill>
                  </a:tcPr>
                </a:tc>
                <a:tc>
                  <a:txBody>
                    <a:bodyPr/>
                    <a:lstStyle/>
                    <a:p>
                      <a:pPr algn="ctr">
                        <a:lnSpc>
                          <a:spcPct val="100000"/>
                        </a:lnSpc>
                      </a:pPr>
                      <a:r>
                        <a:rPr lang="en-GB" sz="1800" b="0" strike="noStrike" spc="-1" dirty="0">
                          <a:solidFill>
                            <a:srgbClr val="000000"/>
                          </a:solidFill>
                          <a:latin typeface="Cambria"/>
                        </a:rPr>
                        <a:t>NO</a:t>
                      </a:r>
                      <a:endParaRPr lang="en-US" sz="1800" b="0" strike="noStrike" spc="-1" dirty="0">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CCD4EA"/>
                    </a:solidFill>
                  </a:tcPr>
                </a:tc>
                <a:tc>
                  <a:txBody>
                    <a:bodyPr/>
                    <a:lstStyle/>
                    <a:p>
                      <a:pPr algn="ctr">
                        <a:lnSpc>
                          <a:spcPct val="100000"/>
                        </a:lnSpc>
                      </a:pPr>
                      <a:r>
                        <a:rPr lang="en-GB" sz="1800" b="0" strike="noStrike" spc="-1" dirty="0">
                          <a:solidFill>
                            <a:srgbClr val="000000"/>
                          </a:solidFill>
                          <a:latin typeface="Cambria"/>
                        </a:rPr>
                        <a:t>NO</a:t>
                      </a:r>
                      <a:endParaRPr lang="en-US" sz="1800" b="0" strike="noStrike" spc="-1" dirty="0">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CCD4EA"/>
                    </a:solidFill>
                  </a:tcPr>
                </a:tc>
                <a:extLst>
                  <a:ext uri="{0D108BD9-81ED-4DB2-BD59-A6C34878D82A}">
                    <a16:rowId xmlns:a16="http://schemas.microsoft.com/office/drawing/2014/main" val="10005"/>
                  </a:ext>
                </a:extLst>
              </a:tr>
              <a:tr h="357120">
                <a:tc>
                  <a:txBody>
                    <a:bodyPr/>
                    <a:lstStyle/>
                    <a:p>
                      <a:pPr>
                        <a:lnSpc>
                          <a:spcPct val="100000"/>
                        </a:lnSpc>
                      </a:pPr>
                      <a:r>
                        <a:rPr lang="en-GB" sz="1800" b="0" strike="noStrike" spc="-1">
                          <a:solidFill>
                            <a:srgbClr val="000000"/>
                          </a:solidFill>
                          <a:latin typeface="Cambria"/>
                        </a:rPr>
                        <a:t>Affectiva</a:t>
                      </a:r>
                      <a:endParaRPr lang="en-US" sz="1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7EBF4"/>
                    </a:solidFill>
                  </a:tcPr>
                </a:tc>
                <a:tc>
                  <a:txBody>
                    <a:bodyPr/>
                    <a:lstStyle/>
                    <a:p>
                      <a:pPr algn="ctr">
                        <a:lnSpc>
                          <a:spcPct val="100000"/>
                        </a:lnSpc>
                      </a:pPr>
                      <a:r>
                        <a:rPr lang="en-GB" sz="1800" b="0" strike="noStrike" spc="-1">
                          <a:solidFill>
                            <a:srgbClr val="000000"/>
                          </a:solidFill>
                          <a:latin typeface="Cambria"/>
                        </a:rPr>
                        <a:t>YES</a:t>
                      </a:r>
                      <a:endParaRPr lang="en-US" sz="1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7EBF4"/>
                    </a:solidFill>
                  </a:tcPr>
                </a:tc>
                <a:tc>
                  <a:txBody>
                    <a:bodyPr/>
                    <a:lstStyle/>
                    <a:p>
                      <a:pPr algn="ctr">
                        <a:lnSpc>
                          <a:spcPct val="100000"/>
                        </a:lnSpc>
                      </a:pPr>
                      <a:r>
                        <a:rPr lang="en-GB" sz="1800" b="0" strike="noStrike" spc="-1">
                          <a:solidFill>
                            <a:srgbClr val="000000"/>
                          </a:solidFill>
                          <a:latin typeface="Cambria"/>
                        </a:rPr>
                        <a:t>NO</a:t>
                      </a:r>
                      <a:endParaRPr lang="en-US" sz="1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7EBF4"/>
                    </a:solidFill>
                  </a:tcPr>
                </a:tc>
                <a:tc>
                  <a:txBody>
                    <a:bodyPr/>
                    <a:lstStyle/>
                    <a:p>
                      <a:pPr algn="ctr">
                        <a:lnSpc>
                          <a:spcPct val="100000"/>
                        </a:lnSpc>
                      </a:pPr>
                      <a:r>
                        <a:rPr lang="en-GB" sz="1800" b="0" strike="noStrike" spc="-1" dirty="0">
                          <a:solidFill>
                            <a:srgbClr val="000000"/>
                          </a:solidFill>
                          <a:latin typeface="Cambria"/>
                        </a:rPr>
                        <a:t>NO</a:t>
                      </a:r>
                      <a:endParaRPr lang="en-US" sz="1800" b="0" strike="noStrike" spc="-1" dirty="0">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7EBF4"/>
                    </a:solidFill>
                  </a:tcPr>
                </a:tc>
                <a:extLst>
                  <a:ext uri="{0D108BD9-81ED-4DB2-BD59-A6C34878D82A}">
                    <a16:rowId xmlns:a16="http://schemas.microsoft.com/office/drawing/2014/main" val="10006"/>
                  </a:ext>
                </a:extLst>
              </a:tr>
            </a:tbl>
          </a:graphicData>
        </a:graphic>
      </p:graphicFrame>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 name="TextShape 1"/>
          <p:cNvSpPr txBox="1"/>
          <p:nvPr/>
        </p:nvSpPr>
        <p:spPr>
          <a:xfrm>
            <a:off x="304920" y="304920"/>
            <a:ext cx="11683800" cy="791640"/>
          </a:xfrm>
          <a:prstGeom prst="rect">
            <a:avLst/>
          </a:prstGeom>
          <a:noFill/>
          <a:ln>
            <a:noFill/>
          </a:ln>
        </p:spPr>
        <p:txBody>
          <a:bodyPr anchor="ctr">
            <a:normAutofit/>
          </a:bodyPr>
          <a:lstStyle/>
          <a:p>
            <a:pPr algn="ctr">
              <a:lnSpc>
                <a:spcPct val="100000"/>
              </a:lnSpc>
            </a:pPr>
            <a:r>
              <a:rPr lang="en-US" sz="4400" b="1" strike="noStrike" spc="-1" dirty="0">
                <a:solidFill>
                  <a:schemeClr val="accent2">
                    <a:lumMod val="60000"/>
                    <a:lumOff val="40000"/>
                  </a:schemeClr>
                </a:solidFill>
                <a:latin typeface="Adobe Devanagari"/>
              </a:rPr>
              <a:t>Requirements</a:t>
            </a:r>
            <a:endParaRPr lang="en-US" sz="4400" b="1" strike="noStrike" spc="-1" dirty="0">
              <a:solidFill>
                <a:schemeClr val="accent2">
                  <a:lumMod val="60000"/>
                  <a:lumOff val="40000"/>
                </a:schemeClr>
              </a:solidFill>
              <a:latin typeface="Cambria"/>
            </a:endParaRPr>
          </a:p>
        </p:txBody>
      </p:sp>
      <p:pic>
        <p:nvPicPr>
          <p:cNvPr id="208" name="Picture 5" descr="Diagram&#10;&#10;Description automatically generated with low confidence"/>
          <p:cNvPicPr/>
          <p:nvPr/>
        </p:nvPicPr>
        <p:blipFill>
          <a:blip r:embed="rId2"/>
          <a:stretch/>
        </p:blipFill>
        <p:spPr>
          <a:xfrm>
            <a:off x="457200" y="4836960"/>
            <a:ext cx="10134360" cy="1656000"/>
          </a:xfrm>
          <a:prstGeom prst="rect">
            <a:avLst/>
          </a:prstGeom>
          <a:ln>
            <a:noFill/>
          </a:ln>
        </p:spPr>
      </p:pic>
      <p:sp>
        <p:nvSpPr>
          <p:cNvPr id="209" name="CustomShape 2"/>
          <p:cNvSpPr/>
          <p:nvPr/>
        </p:nvSpPr>
        <p:spPr>
          <a:xfrm>
            <a:off x="304920" y="1077480"/>
            <a:ext cx="8282160" cy="3494160"/>
          </a:xfrm>
          <a:prstGeom prst="rect">
            <a:avLst/>
          </a:prstGeom>
          <a:noFill/>
          <a:ln>
            <a:noFill/>
          </a:ln>
        </p:spPr>
        <p:style>
          <a:lnRef idx="0">
            <a:scrgbClr r="0" g="0" b="0"/>
          </a:lnRef>
          <a:fillRef idx="0">
            <a:scrgbClr r="0" g="0" b="0"/>
          </a:fillRef>
          <a:effectRef idx="0">
            <a:scrgbClr r="0" g="0" b="0"/>
          </a:effectRef>
          <a:fontRef idx="minor"/>
        </p:style>
        <p:txBody>
          <a:bodyPr>
            <a:normAutofit/>
          </a:bodyPr>
          <a:lstStyle/>
          <a:p>
            <a:pPr>
              <a:lnSpc>
                <a:spcPct val="100000"/>
              </a:lnSpc>
              <a:spcBef>
                <a:spcPts val="479"/>
              </a:spcBef>
            </a:pPr>
            <a:endParaRPr lang="en-US" sz="2400" b="0" strike="noStrike" spc="-1" dirty="0">
              <a:latin typeface="Arial"/>
            </a:endParaRPr>
          </a:p>
        </p:txBody>
      </p:sp>
      <p:sp>
        <p:nvSpPr>
          <p:cNvPr id="210" name="CustomShape 3"/>
          <p:cNvSpPr/>
          <p:nvPr/>
        </p:nvSpPr>
        <p:spPr>
          <a:xfrm>
            <a:off x="2632320" y="6492960"/>
            <a:ext cx="7235580" cy="364680"/>
          </a:xfrm>
          <a:prstGeom prst="rect">
            <a:avLst/>
          </a:prstGeom>
          <a:no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pPr>
            <a:r>
              <a:rPr lang="en-US" sz="1800" b="1" strike="noStrike" spc="-1" dirty="0">
                <a:solidFill>
                  <a:srgbClr val="000000"/>
                </a:solidFill>
                <a:latin typeface="Cambria"/>
                <a:ea typeface="Noto Sans CJK SC"/>
              </a:rPr>
              <a:t>IT20151492</a:t>
            </a:r>
            <a:r>
              <a:rPr lang="en-US" sz="1800" b="0" strike="noStrike" spc="-1" dirty="0">
                <a:solidFill>
                  <a:srgbClr val="000000"/>
                </a:solidFill>
                <a:latin typeface="Cambria"/>
                <a:ea typeface="Noto Sans CJK SC"/>
              </a:rPr>
              <a:t> |   &lt;</a:t>
            </a:r>
            <a:r>
              <a:rPr lang="en-US" sz="1800" b="1" strike="noStrike" spc="-1" dirty="0">
                <a:solidFill>
                  <a:srgbClr val="000000"/>
                </a:solidFill>
                <a:latin typeface="Cambria"/>
                <a:ea typeface="Noto Sans CJK SC"/>
              </a:rPr>
              <a:t>&lt; </a:t>
            </a:r>
            <a:r>
              <a:rPr lang="en-US" sz="1800" b="1" strike="noStrike" spc="-1" dirty="0" err="1">
                <a:solidFill>
                  <a:srgbClr val="000000"/>
                </a:solidFill>
                <a:latin typeface="Cambria"/>
              </a:rPr>
              <a:t>Warnakulasuriyage</a:t>
            </a:r>
            <a:r>
              <a:rPr lang="en-US" sz="1800" b="1" strike="noStrike" spc="-1" dirty="0">
                <a:solidFill>
                  <a:srgbClr val="000000"/>
                </a:solidFill>
                <a:latin typeface="Cambria"/>
              </a:rPr>
              <a:t> K.H.A &gt;&gt;   </a:t>
            </a:r>
            <a:r>
              <a:rPr lang="en-US" sz="1800" b="0" strike="noStrike" spc="-1" dirty="0">
                <a:solidFill>
                  <a:srgbClr val="000000"/>
                </a:solidFill>
                <a:latin typeface="Cambria"/>
              </a:rPr>
              <a:t>|   &lt;&lt;TPM-23-365&gt;&gt;</a:t>
            </a:r>
            <a:endParaRPr lang="en-US" sz="1800" b="0" strike="noStrike" spc="-1" dirty="0">
              <a:latin typeface="Arial"/>
            </a:endParaRPr>
          </a:p>
        </p:txBody>
      </p:sp>
      <p:sp>
        <p:nvSpPr>
          <p:cNvPr id="3" name="TextBox 2">
            <a:extLst>
              <a:ext uri="{FF2B5EF4-FFF2-40B4-BE49-F238E27FC236}">
                <a16:creationId xmlns:a16="http://schemas.microsoft.com/office/drawing/2014/main" id="{1D2B7C4B-7964-B37D-3DF5-8559345B23A1}"/>
              </a:ext>
            </a:extLst>
          </p:cNvPr>
          <p:cNvSpPr txBox="1"/>
          <p:nvPr/>
        </p:nvSpPr>
        <p:spPr>
          <a:xfrm>
            <a:off x="990600" y="1275300"/>
            <a:ext cx="8763000" cy="3429000"/>
          </a:xfrm>
          <a:prstGeom prst="rect">
            <a:avLst/>
          </a:prstGeom>
        </p:spPr>
        <p:txBody>
          <a:bodyPr vert="horz" lIns="91440" tIns="45720" rIns="91440" bIns="45720" rtlCol="0">
            <a:normAutofit fontScale="70000" lnSpcReduction="20000"/>
          </a:bodyPr>
          <a:lstStyle/>
          <a:p>
            <a:r>
              <a:rPr lang="en-US" sz="3300" dirty="0"/>
              <a:t>System</a:t>
            </a:r>
          </a:p>
          <a:p>
            <a:pPr marL="0" indent="0">
              <a:buNone/>
            </a:pPr>
            <a:r>
              <a:rPr lang="en-US" sz="3200" dirty="0"/>
              <a:t>       </a:t>
            </a:r>
            <a:r>
              <a:rPr lang="en-US" sz="2400" dirty="0"/>
              <a:t>  - Minimum Required RAM: 8 GB</a:t>
            </a:r>
          </a:p>
          <a:p>
            <a:pPr marL="0" indent="0">
              <a:buNone/>
            </a:pPr>
            <a:endParaRPr lang="en-US" sz="2400" dirty="0"/>
          </a:p>
          <a:p>
            <a:r>
              <a:rPr lang="en-US" sz="3300" dirty="0"/>
              <a:t>Personal</a:t>
            </a:r>
          </a:p>
          <a:p>
            <a:pPr marL="0" indent="0">
              <a:buNone/>
            </a:pPr>
            <a:r>
              <a:rPr lang="en-US" sz="3200" dirty="0"/>
              <a:t>         -</a:t>
            </a:r>
            <a:r>
              <a:rPr lang="en-US" sz="2400" dirty="0"/>
              <a:t>Nutritionists &amp; Healthcare professionals</a:t>
            </a:r>
          </a:p>
          <a:p>
            <a:pPr marL="0" indent="0">
              <a:buNone/>
            </a:pPr>
            <a:r>
              <a:rPr lang="en-US" sz="2400" dirty="0"/>
              <a:t>            - Python Skills, Machine Learning</a:t>
            </a:r>
          </a:p>
          <a:p>
            <a:pPr marL="0" indent="0">
              <a:buNone/>
            </a:pPr>
            <a:endParaRPr lang="en-US" sz="2400" dirty="0"/>
          </a:p>
          <a:p>
            <a:r>
              <a:rPr lang="en-US" sz="3000" dirty="0"/>
              <a:t>Software specification </a:t>
            </a:r>
          </a:p>
          <a:p>
            <a:pPr marL="0" indent="0">
              <a:buNone/>
            </a:pPr>
            <a:r>
              <a:rPr lang="en-US" sz="2900" dirty="0"/>
              <a:t>             </a:t>
            </a:r>
            <a:r>
              <a:rPr lang="en-US" sz="2600" dirty="0"/>
              <a:t>-VS Code</a:t>
            </a:r>
          </a:p>
          <a:p>
            <a:pPr marL="0" indent="0">
              <a:buNone/>
            </a:pPr>
            <a:r>
              <a:rPr lang="en-US" sz="2600" dirty="0"/>
              <a:t>	 -GIT Lab</a:t>
            </a:r>
          </a:p>
          <a:p>
            <a:pPr marL="0" indent="0">
              <a:buNone/>
            </a:pPr>
            <a:r>
              <a:rPr lang="en-US" sz="2600" dirty="0"/>
              <a:t>	 -Python Frameworks</a:t>
            </a:r>
          </a:p>
          <a:p>
            <a:pPr marL="0" indent="0">
              <a:buNone/>
            </a:pPr>
            <a:r>
              <a:rPr lang="en-US" sz="2600" dirty="0"/>
              <a:t>	 -Testing Tools</a:t>
            </a:r>
          </a:p>
          <a:p>
            <a:pPr marL="0" indent="0">
              <a:buNone/>
            </a:pPr>
            <a:r>
              <a:rPr lang="en-US" sz="1800" dirty="0"/>
              <a:t>  </a:t>
            </a:r>
          </a:p>
          <a:p>
            <a:pPr>
              <a:spcBef>
                <a:spcPct val="20000"/>
              </a:spcBef>
            </a:pPr>
            <a:endParaRPr lang="en-US" sz="2400" dirty="0"/>
          </a:p>
          <a:p>
            <a:pPr>
              <a:spcBef>
                <a:spcPct val="20000"/>
              </a:spcBef>
            </a:pPr>
            <a:endParaRPr lang="en-US" sz="2400" dirty="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 name="TextShape 1"/>
          <p:cNvSpPr txBox="1"/>
          <p:nvPr/>
        </p:nvSpPr>
        <p:spPr>
          <a:xfrm>
            <a:off x="685800" y="155160"/>
            <a:ext cx="8991600" cy="791640"/>
          </a:xfrm>
          <a:prstGeom prst="rect">
            <a:avLst/>
          </a:prstGeom>
          <a:noFill/>
          <a:ln>
            <a:noFill/>
          </a:ln>
        </p:spPr>
        <p:txBody>
          <a:bodyPr anchor="ctr">
            <a:normAutofit/>
          </a:bodyPr>
          <a:lstStyle/>
          <a:p>
            <a:pPr algn="ctr">
              <a:lnSpc>
                <a:spcPct val="100000"/>
              </a:lnSpc>
            </a:pPr>
            <a:r>
              <a:rPr lang="en-US" sz="4400" b="1" strike="noStrike" spc="-1" dirty="0">
                <a:solidFill>
                  <a:schemeClr val="accent2">
                    <a:lumMod val="60000"/>
                    <a:lumOff val="40000"/>
                  </a:schemeClr>
                </a:solidFill>
                <a:latin typeface="Adobe Devanagari"/>
              </a:rPr>
              <a:t>WBS Diagram</a:t>
            </a:r>
            <a:endParaRPr lang="en-US" sz="4400" b="1" strike="noStrike" spc="-1" dirty="0">
              <a:solidFill>
                <a:schemeClr val="accent2">
                  <a:lumMod val="60000"/>
                  <a:lumOff val="40000"/>
                </a:schemeClr>
              </a:solidFill>
              <a:latin typeface="Cambria"/>
            </a:endParaRPr>
          </a:p>
        </p:txBody>
      </p:sp>
      <p:sp>
        <p:nvSpPr>
          <p:cNvPr id="212" name="CustomShape 2"/>
          <p:cNvSpPr/>
          <p:nvPr/>
        </p:nvSpPr>
        <p:spPr>
          <a:xfrm>
            <a:off x="2632320" y="6492960"/>
            <a:ext cx="7365120" cy="364680"/>
          </a:xfrm>
          <a:prstGeom prst="rect">
            <a:avLst/>
          </a:prstGeom>
          <a:no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pPr>
            <a:r>
              <a:rPr lang="en-US" sz="1800" b="1" strike="noStrike" spc="-1" dirty="0">
                <a:solidFill>
                  <a:srgbClr val="000000"/>
                </a:solidFill>
                <a:latin typeface="Cambria"/>
                <a:ea typeface="Noto Sans CJK SC"/>
              </a:rPr>
              <a:t>IT20151492</a:t>
            </a:r>
            <a:r>
              <a:rPr lang="en-US" sz="1800" b="0" strike="noStrike" spc="-1" dirty="0">
                <a:solidFill>
                  <a:srgbClr val="000000"/>
                </a:solidFill>
                <a:latin typeface="Cambria"/>
                <a:ea typeface="Noto Sans CJK SC"/>
              </a:rPr>
              <a:t> |   &lt;</a:t>
            </a:r>
            <a:r>
              <a:rPr lang="en-US" sz="1800" b="1" strike="noStrike" spc="-1" dirty="0">
                <a:solidFill>
                  <a:srgbClr val="000000"/>
                </a:solidFill>
                <a:latin typeface="Cambria"/>
                <a:ea typeface="Noto Sans CJK SC"/>
              </a:rPr>
              <a:t>&lt; </a:t>
            </a:r>
            <a:r>
              <a:rPr lang="en-US" sz="1800" b="1" strike="noStrike" spc="-1" dirty="0" err="1">
                <a:solidFill>
                  <a:srgbClr val="000000"/>
                </a:solidFill>
                <a:latin typeface="Cambria"/>
              </a:rPr>
              <a:t>Warnakulasuriyage</a:t>
            </a:r>
            <a:r>
              <a:rPr lang="en-US" sz="1800" b="1" strike="noStrike" spc="-1" dirty="0">
                <a:solidFill>
                  <a:srgbClr val="000000"/>
                </a:solidFill>
                <a:latin typeface="Cambria"/>
              </a:rPr>
              <a:t> K.H.A &gt;&gt;   </a:t>
            </a:r>
            <a:r>
              <a:rPr lang="en-US" sz="1800" b="0" strike="noStrike" spc="-1" dirty="0">
                <a:solidFill>
                  <a:srgbClr val="000000"/>
                </a:solidFill>
                <a:latin typeface="Cambria"/>
              </a:rPr>
              <a:t>|   &lt;&lt;TPM-23-365&gt;&gt;</a:t>
            </a:r>
            <a:endParaRPr lang="en-US" sz="1800" b="0" strike="noStrike" spc="-1" dirty="0">
              <a:latin typeface="Arial"/>
            </a:endParaRPr>
          </a:p>
        </p:txBody>
      </p:sp>
      <p:pic>
        <p:nvPicPr>
          <p:cNvPr id="213" name="Picture 212"/>
          <p:cNvPicPr/>
          <p:nvPr/>
        </p:nvPicPr>
        <p:blipFill>
          <a:blip r:embed="rId2"/>
          <a:stretch/>
        </p:blipFill>
        <p:spPr>
          <a:xfrm>
            <a:off x="990600" y="1219200"/>
            <a:ext cx="8631120" cy="4728960"/>
          </a:xfrm>
          <a:prstGeom prst="rect">
            <a:avLst/>
          </a:prstGeom>
          <a:ln>
            <a:noFill/>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 name="TextShape 1"/>
          <p:cNvSpPr txBox="1"/>
          <p:nvPr/>
        </p:nvSpPr>
        <p:spPr>
          <a:xfrm>
            <a:off x="304920" y="304920"/>
            <a:ext cx="11683800" cy="791640"/>
          </a:xfrm>
          <a:prstGeom prst="rect">
            <a:avLst/>
          </a:prstGeom>
          <a:noFill/>
          <a:ln>
            <a:noFill/>
          </a:ln>
        </p:spPr>
        <p:txBody>
          <a:bodyPr anchor="ctr">
            <a:normAutofit/>
          </a:bodyPr>
          <a:lstStyle/>
          <a:p>
            <a:pPr algn="ctr">
              <a:lnSpc>
                <a:spcPct val="100000"/>
              </a:lnSpc>
            </a:pPr>
            <a:r>
              <a:rPr lang="en-US" sz="4400" b="1" strike="noStrike" spc="-1" dirty="0">
                <a:solidFill>
                  <a:schemeClr val="accent2">
                    <a:lumMod val="60000"/>
                    <a:lumOff val="40000"/>
                  </a:schemeClr>
                </a:solidFill>
                <a:latin typeface="Adobe Devanagari"/>
              </a:rPr>
              <a:t>Gantt Chart</a:t>
            </a:r>
            <a:endParaRPr lang="en-US" sz="4400" b="1" strike="noStrike" spc="-1" dirty="0">
              <a:solidFill>
                <a:schemeClr val="accent2">
                  <a:lumMod val="60000"/>
                  <a:lumOff val="40000"/>
                </a:schemeClr>
              </a:solidFill>
              <a:latin typeface="Cambria"/>
            </a:endParaRPr>
          </a:p>
        </p:txBody>
      </p:sp>
      <p:pic>
        <p:nvPicPr>
          <p:cNvPr id="215" name="Content Placeholder 4" descr="Chart, timeline, bar chart&#10;&#10;Description automatically generated"/>
          <p:cNvPicPr/>
          <p:nvPr/>
        </p:nvPicPr>
        <p:blipFill>
          <a:blip r:embed="rId2"/>
          <a:stretch/>
        </p:blipFill>
        <p:spPr>
          <a:xfrm>
            <a:off x="324720" y="1143000"/>
            <a:ext cx="11643840" cy="5181120"/>
          </a:xfrm>
          <a:prstGeom prst="rect">
            <a:avLst/>
          </a:prstGeom>
          <a:ln>
            <a:noFill/>
          </a:ln>
        </p:spPr>
      </p:pic>
      <p:sp>
        <p:nvSpPr>
          <p:cNvPr id="216" name="CustomShape 2"/>
          <p:cNvSpPr/>
          <p:nvPr/>
        </p:nvSpPr>
        <p:spPr>
          <a:xfrm>
            <a:off x="2632320" y="6492960"/>
            <a:ext cx="7319400" cy="364680"/>
          </a:xfrm>
          <a:prstGeom prst="rect">
            <a:avLst/>
          </a:prstGeom>
          <a:no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pPr>
            <a:r>
              <a:rPr lang="en-US" sz="1800" b="1" strike="noStrike" spc="-1" dirty="0">
                <a:solidFill>
                  <a:srgbClr val="000000"/>
                </a:solidFill>
                <a:latin typeface="Cambria"/>
                <a:ea typeface="Noto Sans CJK SC"/>
              </a:rPr>
              <a:t>IT20151492</a:t>
            </a:r>
            <a:r>
              <a:rPr lang="en-US" sz="1800" b="0" strike="noStrike" spc="-1" dirty="0">
                <a:solidFill>
                  <a:srgbClr val="000000"/>
                </a:solidFill>
                <a:latin typeface="Cambria"/>
                <a:ea typeface="Noto Sans CJK SC"/>
              </a:rPr>
              <a:t> |   &lt;</a:t>
            </a:r>
            <a:r>
              <a:rPr lang="en-US" sz="1800" b="1" strike="noStrike" spc="-1" dirty="0">
                <a:solidFill>
                  <a:srgbClr val="000000"/>
                </a:solidFill>
                <a:latin typeface="Cambria"/>
                <a:ea typeface="Noto Sans CJK SC"/>
              </a:rPr>
              <a:t>&lt; </a:t>
            </a:r>
            <a:r>
              <a:rPr lang="en-US" sz="1800" b="1" strike="noStrike" spc="-1" dirty="0" err="1">
                <a:solidFill>
                  <a:srgbClr val="000000"/>
                </a:solidFill>
                <a:latin typeface="Cambria"/>
              </a:rPr>
              <a:t>Warnakulasuriyage</a:t>
            </a:r>
            <a:r>
              <a:rPr lang="en-US" sz="1800" b="1" strike="noStrike" spc="-1" dirty="0">
                <a:solidFill>
                  <a:srgbClr val="000000"/>
                </a:solidFill>
                <a:latin typeface="Cambria"/>
              </a:rPr>
              <a:t> K.H.A &gt;&gt;   </a:t>
            </a:r>
            <a:r>
              <a:rPr lang="en-US" sz="1800" b="0" strike="noStrike" spc="-1" dirty="0">
                <a:solidFill>
                  <a:srgbClr val="000000"/>
                </a:solidFill>
                <a:latin typeface="Cambria"/>
              </a:rPr>
              <a:t>|   &lt;&lt;TPM-23-365&gt;&gt;</a:t>
            </a:r>
            <a:endParaRPr lang="en-US" sz="1800" b="0" strike="noStrike" spc="-1" dirty="0">
              <a:latin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B52874-8FBE-1416-4E45-2FCD64A9751C}"/>
              </a:ext>
            </a:extLst>
          </p:cNvPr>
          <p:cNvSpPr>
            <a:spLocks noGrp="1"/>
          </p:cNvSpPr>
          <p:nvPr>
            <p:ph type="title"/>
          </p:nvPr>
        </p:nvSpPr>
        <p:spPr>
          <a:xfrm>
            <a:off x="381000" y="152400"/>
            <a:ext cx="8596668" cy="1320800"/>
          </a:xfrm>
        </p:spPr>
        <p:txBody>
          <a:bodyPr/>
          <a:lstStyle/>
          <a:p>
            <a:r>
              <a:rPr lang="en-US" b="1" dirty="0">
                <a:solidFill>
                  <a:schemeClr val="accent2">
                    <a:lumMod val="60000"/>
                    <a:lumOff val="40000"/>
                  </a:schemeClr>
                </a:solidFill>
                <a:latin typeface="+mn-lt"/>
              </a:rPr>
              <a:t>Objectives</a:t>
            </a:r>
            <a:endParaRPr lang="en-GB" dirty="0">
              <a:solidFill>
                <a:schemeClr val="accent2">
                  <a:lumMod val="60000"/>
                  <a:lumOff val="40000"/>
                </a:schemeClr>
              </a:solidFill>
            </a:endParaRPr>
          </a:p>
        </p:txBody>
      </p:sp>
      <p:sp>
        <p:nvSpPr>
          <p:cNvPr id="4" name="TextBox 3">
            <a:extLst>
              <a:ext uri="{FF2B5EF4-FFF2-40B4-BE49-F238E27FC236}">
                <a16:creationId xmlns:a16="http://schemas.microsoft.com/office/drawing/2014/main" id="{17EE26BD-7B3F-F983-4C59-4DB065E79A87}"/>
              </a:ext>
            </a:extLst>
          </p:cNvPr>
          <p:cNvSpPr txBox="1"/>
          <p:nvPr/>
        </p:nvSpPr>
        <p:spPr>
          <a:xfrm>
            <a:off x="381000" y="1096962"/>
            <a:ext cx="11430000" cy="5355312"/>
          </a:xfrm>
          <a:prstGeom prst="rect">
            <a:avLst/>
          </a:prstGeom>
          <a:noFill/>
        </p:spPr>
        <p:txBody>
          <a:bodyPr wrap="square" rtlCol="0">
            <a:spAutoFit/>
          </a:bodyPr>
          <a:lstStyle/>
          <a:p>
            <a:pPr algn="l"/>
            <a:r>
              <a:rPr lang="en-US" b="1" i="0" dirty="0">
                <a:effectLst/>
                <a:latin typeface="+mj-lt"/>
              </a:rPr>
              <a:t>Main objective</a:t>
            </a:r>
          </a:p>
          <a:p>
            <a:pPr algn="l"/>
            <a:r>
              <a:rPr lang="en-US" b="0" i="0" dirty="0">
                <a:effectLst/>
                <a:latin typeface="+mj-lt"/>
              </a:rPr>
              <a:t> To develop a user-friendly healthcare system for dementia patients that tracks their daily activities, meals, critical situations, and mental health, and generates reports for doctors to understand their health status.</a:t>
            </a:r>
          </a:p>
          <a:p>
            <a:pPr algn="l"/>
            <a:endParaRPr lang="en-US" b="0" i="0" dirty="0">
              <a:effectLst/>
              <a:latin typeface="+mj-lt"/>
            </a:endParaRPr>
          </a:p>
          <a:p>
            <a:pPr algn="l"/>
            <a:r>
              <a:rPr lang="en-US" b="1" i="0" dirty="0">
                <a:effectLst/>
                <a:latin typeface="+mj-lt"/>
              </a:rPr>
              <a:t>Sub-objective</a:t>
            </a:r>
          </a:p>
          <a:p>
            <a:pPr algn="l"/>
            <a:r>
              <a:rPr lang="en-US" b="0" i="0" dirty="0">
                <a:effectLst/>
                <a:latin typeface="+mj-lt"/>
              </a:rPr>
              <a:t>To develop a system that suggests video clips based on </a:t>
            </a:r>
            <a:r>
              <a:rPr lang="en-US" dirty="0">
                <a:latin typeface="+mj-lt"/>
              </a:rPr>
              <a:t>ML and Image processing</a:t>
            </a:r>
            <a:r>
              <a:rPr lang="en-US" b="0" i="0" dirty="0">
                <a:effectLst/>
                <a:latin typeface="+mj-lt"/>
              </a:rPr>
              <a:t> to improve the mood of dementia patients according to their current emotional state, using image processing to detect their facial expressions.</a:t>
            </a:r>
          </a:p>
          <a:p>
            <a:pPr algn="l"/>
            <a:endParaRPr lang="en-US" b="0" i="0" dirty="0">
              <a:effectLst/>
              <a:latin typeface="+mj-lt"/>
            </a:endParaRPr>
          </a:p>
          <a:p>
            <a:pPr algn="l"/>
            <a:r>
              <a:rPr lang="en-US" b="0" i="0" dirty="0">
                <a:effectLst/>
                <a:latin typeface="+mj-lt"/>
              </a:rPr>
              <a:t>To use machine learning to provide personalized meal and exercise plans based on data collected from IoT devices.</a:t>
            </a:r>
          </a:p>
          <a:p>
            <a:pPr algn="l"/>
            <a:endParaRPr lang="en-US" b="0" i="0" dirty="0">
              <a:effectLst/>
              <a:latin typeface="+mj-lt"/>
            </a:endParaRPr>
          </a:p>
          <a:p>
            <a:pPr algn="l"/>
            <a:r>
              <a:rPr lang="en-US" b="0" i="0" dirty="0">
                <a:effectLst/>
                <a:latin typeface="+mj-lt"/>
              </a:rPr>
              <a:t>To develop a warning system using machine learning that alerts both the patient and the team of caregivers, using data from IoT </a:t>
            </a:r>
            <a:r>
              <a:rPr lang="en-US" b="0" i="0" dirty="0" err="1">
                <a:effectLst/>
                <a:latin typeface="+mj-lt"/>
              </a:rPr>
              <a:t>devices.And</a:t>
            </a:r>
            <a:r>
              <a:rPr lang="en-US" b="0" i="0" dirty="0">
                <a:effectLst/>
                <a:latin typeface="+mj-lt"/>
              </a:rPr>
              <a:t> using another  matching  learning part  and check patient have or not dementia.</a:t>
            </a:r>
          </a:p>
          <a:p>
            <a:pPr algn="l"/>
            <a:endParaRPr lang="en-US" b="0" i="0" dirty="0">
              <a:effectLst/>
              <a:latin typeface="+mj-lt"/>
            </a:endParaRPr>
          </a:p>
          <a:p>
            <a:pPr algn="l"/>
            <a:r>
              <a:rPr lang="en-US" b="0" i="0" dirty="0">
                <a:effectLst/>
                <a:latin typeface="+mj-lt"/>
              </a:rPr>
              <a:t>To automatically generate a monthly patient health status report based on data collected from IoT devices, send the report to caregivers, and predict health status.</a:t>
            </a:r>
          </a:p>
          <a:p>
            <a:endParaRPr lang="en-GB" dirty="0"/>
          </a:p>
        </p:txBody>
      </p:sp>
    </p:spTree>
    <p:extLst>
      <p:ext uri="{BB962C8B-B14F-4D97-AF65-F5344CB8AC3E}">
        <p14:creationId xmlns:p14="http://schemas.microsoft.com/office/powerpoint/2010/main" val="83775243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Shape 1">
            <a:extLst>
              <a:ext uri="{FF2B5EF4-FFF2-40B4-BE49-F238E27FC236}">
                <a16:creationId xmlns:a16="http://schemas.microsoft.com/office/drawing/2014/main" id="{457453AF-26C0-DF3D-7781-83B0044F88AC}"/>
              </a:ext>
            </a:extLst>
          </p:cNvPr>
          <p:cNvSpPr txBox="1">
            <a:spLocks noGrp="1"/>
          </p:cNvSpPr>
          <p:nvPr>
            <p:ph type="title"/>
          </p:nvPr>
        </p:nvSpPr>
        <p:spPr>
          <a:xfrm>
            <a:off x="305000" y="221298"/>
            <a:ext cx="11684000" cy="792163"/>
          </a:xfrm>
          <a:prstGeom prst="rect">
            <a:avLst/>
          </a:prstGeom>
          <a:noFill/>
          <a:ln>
            <a:noFill/>
          </a:ln>
        </p:spPr>
        <p:txBody>
          <a:bodyPr anchor="ctr">
            <a:normAutofit/>
          </a:bodyPr>
          <a:lstStyle/>
          <a:p>
            <a:pPr algn="ctr">
              <a:lnSpc>
                <a:spcPct val="100000"/>
              </a:lnSpc>
            </a:pPr>
            <a:r>
              <a:rPr lang="en-US" b="1" spc="-1" dirty="0">
                <a:solidFill>
                  <a:schemeClr val="accent2">
                    <a:lumMod val="60000"/>
                    <a:lumOff val="40000"/>
                  </a:schemeClr>
                </a:solidFill>
                <a:latin typeface="Adobe Devanagari"/>
              </a:rPr>
              <a:t>Reference</a:t>
            </a:r>
            <a:endParaRPr lang="en-US" sz="4400" b="1" strike="noStrike" spc="-1" dirty="0">
              <a:solidFill>
                <a:schemeClr val="accent2">
                  <a:lumMod val="60000"/>
                  <a:lumOff val="40000"/>
                </a:schemeClr>
              </a:solidFill>
              <a:latin typeface="Cambria"/>
            </a:endParaRPr>
          </a:p>
        </p:txBody>
      </p:sp>
      <p:sp>
        <p:nvSpPr>
          <p:cNvPr id="3" name="Subtitle 2">
            <a:extLst>
              <a:ext uri="{FF2B5EF4-FFF2-40B4-BE49-F238E27FC236}">
                <a16:creationId xmlns:a16="http://schemas.microsoft.com/office/drawing/2014/main" id="{DA89B340-B736-762A-B452-BEC07011EB02}"/>
              </a:ext>
            </a:extLst>
          </p:cNvPr>
          <p:cNvSpPr>
            <a:spLocks noGrp="1"/>
          </p:cNvSpPr>
          <p:nvPr>
            <p:ph type="subTitle"/>
          </p:nvPr>
        </p:nvSpPr>
        <p:spPr>
          <a:xfrm>
            <a:off x="305000" y="700880"/>
            <a:ext cx="11683800" cy="5143659"/>
          </a:xfrm>
        </p:spPr>
        <p:txBody>
          <a:bodyPr/>
          <a:lstStyle/>
          <a:p>
            <a:r>
              <a:rPr lang="en-US" sz="2000" dirty="0"/>
              <a:t>Zhang, Y. W.; et al. (2011). APP processing in Alzheimer's disease. Molecular brain. 2011, 4(1): 1-13</a:t>
            </a:r>
          </a:p>
          <a:p>
            <a:r>
              <a:rPr lang="en-US" sz="2000" dirty="0">
                <a:hlinkClick r:id="rId2"/>
              </a:rPr>
              <a:t>https://doi.org/10.1111/j.1748-3743.2006.00016.x</a:t>
            </a:r>
            <a:endParaRPr lang="en-US" sz="2000" dirty="0"/>
          </a:p>
          <a:p>
            <a:r>
              <a:rPr lang="en-US" sz="2000" dirty="0">
                <a:hlinkClick r:id="rId3"/>
              </a:rPr>
              <a:t>https://www.cambridge.org/core/journals/cambridge-prisms-precision-medicine/article/applications-of-artificial-intelligence-in-dementia-research/A62C6F50BFD1E3158578B0D7580E403A</a:t>
            </a:r>
            <a:endParaRPr lang="en-US" sz="2000" dirty="0"/>
          </a:p>
          <a:p>
            <a:r>
              <a:rPr lang="en-US" sz="2000" dirty="0"/>
              <a:t>Age Concern England. (2007). Improving services and support for older people with mental health problems. London, UK: Age Concern England. Retrieved from http://www.ageconcern.org.uk/AgeConcern/Documents/full_report.pdf.</a:t>
            </a:r>
          </a:p>
        </p:txBody>
      </p:sp>
    </p:spTree>
    <p:extLst>
      <p:ext uri="{BB962C8B-B14F-4D97-AF65-F5344CB8AC3E}">
        <p14:creationId xmlns:p14="http://schemas.microsoft.com/office/powerpoint/2010/main" val="419758702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A755AF9-6AEA-4BCA-A1A2-C57A58214B9E}"/>
              </a:ext>
            </a:extLst>
          </p:cNvPr>
          <p:cNvSpPr>
            <a:spLocks noGrp="1"/>
          </p:cNvSpPr>
          <p:nvPr>
            <p:ph type="title"/>
          </p:nvPr>
        </p:nvSpPr>
        <p:spPr>
          <a:xfrm>
            <a:off x="304800" y="457200"/>
            <a:ext cx="8001000" cy="1362075"/>
          </a:xfrm>
        </p:spPr>
        <p:txBody>
          <a:bodyPr>
            <a:normAutofit/>
          </a:bodyPr>
          <a:lstStyle/>
          <a:p>
            <a:r>
              <a:rPr lang="en-US" sz="3600" dirty="0"/>
              <a:t>IT20121242 | </a:t>
            </a:r>
            <a:r>
              <a:rPr lang="en-US" sz="3600" dirty="0" err="1"/>
              <a:t>SerasinghA</a:t>
            </a:r>
            <a:r>
              <a:rPr lang="en-US" sz="3600" dirty="0"/>
              <a:t> K.A.E.Y.D.</a:t>
            </a:r>
          </a:p>
        </p:txBody>
      </p:sp>
      <p:sp>
        <p:nvSpPr>
          <p:cNvPr id="6" name="Text Placeholder 5">
            <a:extLst>
              <a:ext uri="{FF2B5EF4-FFF2-40B4-BE49-F238E27FC236}">
                <a16:creationId xmlns:a16="http://schemas.microsoft.com/office/drawing/2014/main" id="{07A91C59-28F0-4A9C-ACA2-19A536A0C380}"/>
              </a:ext>
            </a:extLst>
          </p:cNvPr>
          <p:cNvSpPr>
            <a:spLocks noGrp="1"/>
          </p:cNvSpPr>
          <p:nvPr>
            <p:ph type="body" idx="1"/>
          </p:nvPr>
        </p:nvSpPr>
        <p:spPr>
          <a:xfrm>
            <a:off x="381000" y="704812"/>
            <a:ext cx="10363200" cy="427832"/>
          </a:xfrm>
        </p:spPr>
        <p:txBody>
          <a:bodyPr/>
          <a:lstStyle/>
          <a:p>
            <a:r>
              <a:rPr lang="en-US" b="1" dirty="0">
                <a:solidFill>
                  <a:schemeClr val="accent2">
                    <a:lumMod val="60000"/>
                    <a:lumOff val="40000"/>
                  </a:schemeClr>
                </a:solidFill>
              </a:rPr>
              <a:t>Information Technology</a:t>
            </a:r>
          </a:p>
        </p:txBody>
      </p:sp>
      <p:sp>
        <p:nvSpPr>
          <p:cNvPr id="4" name="Rectangle 3">
            <a:extLst>
              <a:ext uri="{FF2B5EF4-FFF2-40B4-BE49-F238E27FC236}">
                <a16:creationId xmlns:a16="http://schemas.microsoft.com/office/drawing/2014/main" id="{5FB98E66-DBD5-4B29-AC68-A58A70C64231}"/>
              </a:ext>
            </a:extLst>
          </p:cNvPr>
          <p:cNvSpPr/>
          <p:nvPr/>
        </p:nvSpPr>
        <p:spPr>
          <a:xfrm>
            <a:off x="1981200" y="5976452"/>
            <a:ext cx="7620000" cy="70481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rPr>
              <a:t>IT20121242</a:t>
            </a:r>
            <a:r>
              <a:rPr lang="en-US" dirty="0">
                <a:solidFill>
                  <a:schemeClr val="tx1"/>
                </a:solidFill>
              </a:rPr>
              <a:t>   |   &lt;</a:t>
            </a:r>
            <a:r>
              <a:rPr lang="en-US" b="1" dirty="0">
                <a:solidFill>
                  <a:schemeClr val="tx1"/>
                </a:solidFill>
              </a:rPr>
              <a:t>&lt;SERASINGHA K.A.E.Y.D.&gt;&gt;   </a:t>
            </a:r>
            <a:r>
              <a:rPr lang="en-US" dirty="0">
                <a:solidFill>
                  <a:schemeClr val="tx1"/>
                </a:solidFill>
              </a:rPr>
              <a:t>|   </a:t>
            </a:r>
            <a:r>
              <a:rPr lang="en-US" b="0" dirty="0">
                <a:solidFill>
                  <a:schemeClr val="tx1"/>
                </a:solidFill>
              </a:rPr>
              <a:t>&lt;&lt;TMP-23-365&gt;&gt;</a:t>
            </a:r>
          </a:p>
        </p:txBody>
      </p:sp>
      <p:pic>
        <p:nvPicPr>
          <p:cNvPr id="10" name="Picture 9" descr="Diagram&#10;&#10;Description automatically generated">
            <a:extLst>
              <a:ext uri="{FF2B5EF4-FFF2-40B4-BE49-F238E27FC236}">
                <a16:creationId xmlns:a16="http://schemas.microsoft.com/office/drawing/2014/main" id="{11F74748-7A04-87A6-6C90-7018A2F966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000" y="1828800"/>
            <a:ext cx="8686799" cy="4100513"/>
          </a:xfrm>
          <a:prstGeom prst="rect">
            <a:avLst/>
          </a:prstGeom>
        </p:spPr>
      </p:pic>
      <p:pic>
        <p:nvPicPr>
          <p:cNvPr id="3" name="Picture 2" descr="A person with a beard&#10;&#10;Description automatically generated with low confidence">
            <a:extLst>
              <a:ext uri="{FF2B5EF4-FFF2-40B4-BE49-F238E27FC236}">
                <a16:creationId xmlns:a16="http://schemas.microsoft.com/office/drawing/2014/main" id="{973060BB-0C97-BBC3-E712-76F6065E9EC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22222"/>
          <a:stretch/>
        </p:blipFill>
        <p:spPr>
          <a:xfrm>
            <a:off x="10058400" y="152400"/>
            <a:ext cx="2063091" cy="2286000"/>
          </a:xfrm>
          <a:prstGeom prst="rect">
            <a:avLst/>
          </a:prstGeom>
        </p:spPr>
      </p:pic>
    </p:spTree>
    <p:extLst>
      <p:ext uri="{BB962C8B-B14F-4D97-AF65-F5344CB8AC3E}">
        <p14:creationId xmlns:p14="http://schemas.microsoft.com/office/powerpoint/2010/main" val="261894851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85800" y="195263"/>
            <a:ext cx="8596668" cy="1320800"/>
          </a:xfrm>
        </p:spPr>
        <p:txBody>
          <a:bodyPr anchor="ctr">
            <a:normAutofit/>
          </a:bodyPr>
          <a:lstStyle/>
          <a:p>
            <a:r>
              <a:rPr lang="en-US" b="1" dirty="0">
                <a:solidFill>
                  <a:schemeClr val="accent2">
                    <a:lumMod val="60000"/>
                    <a:lumOff val="40000"/>
                  </a:schemeClr>
                </a:solidFill>
              </a:rPr>
              <a:t>System Diagram</a:t>
            </a:r>
          </a:p>
        </p:txBody>
      </p:sp>
      <p:pic>
        <p:nvPicPr>
          <p:cNvPr id="3" name="Picture 2" descr="Diagram&#10;&#10;Description automatically generated">
            <a:extLst>
              <a:ext uri="{FF2B5EF4-FFF2-40B4-BE49-F238E27FC236}">
                <a16:creationId xmlns:a16="http://schemas.microsoft.com/office/drawing/2014/main" id="{77D21C5D-F59D-3AEF-6541-4C3184648A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3362" y="1295400"/>
            <a:ext cx="11725275" cy="4376737"/>
          </a:xfrm>
          <a:prstGeom prst="rect">
            <a:avLst/>
          </a:prstGeom>
        </p:spPr>
      </p:pic>
      <p:sp>
        <p:nvSpPr>
          <p:cNvPr id="8" name="Rectangle 7">
            <a:extLst>
              <a:ext uri="{FF2B5EF4-FFF2-40B4-BE49-F238E27FC236}">
                <a16:creationId xmlns:a16="http://schemas.microsoft.com/office/drawing/2014/main" id="{9C1E2048-F2C8-0662-72C5-AC3989349A0D}"/>
              </a:ext>
            </a:extLst>
          </p:cNvPr>
          <p:cNvSpPr/>
          <p:nvPr/>
        </p:nvSpPr>
        <p:spPr>
          <a:xfrm>
            <a:off x="2362201" y="6492874"/>
            <a:ext cx="7315200"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rPr>
              <a:t>IT20121242</a:t>
            </a:r>
            <a:r>
              <a:rPr lang="en-US" dirty="0">
                <a:solidFill>
                  <a:schemeClr val="tx1"/>
                </a:solidFill>
              </a:rPr>
              <a:t>   |   &lt;</a:t>
            </a:r>
            <a:r>
              <a:rPr lang="en-US" b="1" dirty="0">
                <a:solidFill>
                  <a:schemeClr val="tx1"/>
                </a:solidFill>
              </a:rPr>
              <a:t>&lt;SERASINGHA K.A.E.Y.D.&gt;&gt;   </a:t>
            </a:r>
            <a:r>
              <a:rPr lang="en-US" dirty="0">
                <a:solidFill>
                  <a:schemeClr val="tx1"/>
                </a:solidFill>
              </a:rPr>
              <a:t>|   </a:t>
            </a:r>
            <a:r>
              <a:rPr lang="en-US" b="0" dirty="0">
                <a:solidFill>
                  <a:schemeClr val="tx1"/>
                </a:solidFill>
              </a:rPr>
              <a:t>&lt;&lt;TMP-23-365&gt;&gt;</a:t>
            </a:r>
          </a:p>
        </p:txBody>
      </p:sp>
    </p:spTree>
    <p:extLst>
      <p:ext uri="{BB962C8B-B14F-4D97-AF65-F5344CB8AC3E}">
        <p14:creationId xmlns:p14="http://schemas.microsoft.com/office/powerpoint/2010/main" val="279796540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5E8883F-180F-41FF-B53F-EF49BD9568CA}"/>
              </a:ext>
            </a:extLst>
          </p:cNvPr>
          <p:cNvSpPr>
            <a:spLocks noGrp="1"/>
          </p:cNvSpPr>
          <p:nvPr>
            <p:ph type="ctrTitle"/>
          </p:nvPr>
        </p:nvSpPr>
        <p:spPr>
          <a:xfrm>
            <a:off x="914400" y="211902"/>
            <a:ext cx="10363200" cy="1470025"/>
          </a:xfrm>
        </p:spPr>
        <p:txBody>
          <a:bodyPr>
            <a:normAutofit fontScale="90000"/>
          </a:bodyPr>
          <a:lstStyle/>
          <a:p>
            <a:pPr algn="ctr"/>
            <a:r>
              <a:rPr lang="en-US" sz="4900" b="1" dirty="0">
                <a:solidFill>
                  <a:schemeClr val="accent2">
                    <a:lumMod val="60000"/>
                    <a:lumOff val="40000"/>
                  </a:schemeClr>
                </a:solidFill>
              </a:rPr>
              <a:t>Background</a:t>
            </a:r>
            <a:br>
              <a:rPr lang="en-US" dirty="0"/>
            </a:br>
            <a:endParaRPr lang="en-US" dirty="0"/>
          </a:p>
        </p:txBody>
      </p:sp>
      <p:sp>
        <p:nvSpPr>
          <p:cNvPr id="6" name="Text Placeholder 5">
            <a:extLst>
              <a:ext uri="{FF2B5EF4-FFF2-40B4-BE49-F238E27FC236}">
                <a16:creationId xmlns:a16="http://schemas.microsoft.com/office/drawing/2014/main" id="{1A53AEB1-B06A-4385-9D7D-63D45599F0F2}"/>
              </a:ext>
            </a:extLst>
          </p:cNvPr>
          <p:cNvSpPr>
            <a:spLocks noGrp="1"/>
          </p:cNvSpPr>
          <p:nvPr>
            <p:ph type="subTitle" idx="1"/>
          </p:nvPr>
        </p:nvSpPr>
        <p:spPr>
          <a:xfrm>
            <a:off x="914400" y="1600200"/>
            <a:ext cx="10210800" cy="2667000"/>
          </a:xfrm>
        </p:spPr>
        <p:txBody>
          <a:bodyPr>
            <a:normAutofit/>
          </a:bodyPr>
          <a:lstStyle/>
          <a:p>
            <a:pPr algn="just"/>
            <a:endParaRPr lang="en-US" sz="1800" dirty="0">
              <a:solidFill>
                <a:schemeClr val="tx1"/>
              </a:solidFill>
            </a:endParaRPr>
          </a:p>
          <a:p>
            <a:pPr algn="just"/>
            <a:r>
              <a:rPr lang="en-GB" sz="2000" b="0" i="0" dirty="0">
                <a:solidFill>
                  <a:schemeClr val="tx1"/>
                </a:solidFill>
                <a:effectLst/>
                <a:latin typeface="Calibri" panose="020F0502020204030204" pitchFamily="34" charset="0"/>
                <a:cs typeface="Calibri" panose="020F0502020204030204" pitchFamily="34" charset="0"/>
              </a:rPr>
              <a:t>The use of IoT devices in healthcare has grown significantly, providing real-time health data for patients. However, the data can be overwhelming, and machine learning techniques are being explored to analyse it. Monthly health reports can be generated for patients based on IoT data, providing valuable insights. Machine learning enables healthcare professionals to make informed decisions, leading to a more efficient and effective healthcare system.</a:t>
            </a:r>
            <a:endParaRPr lang="en-US" sz="2000" dirty="0">
              <a:solidFill>
                <a:schemeClr val="tx1"/>
              </a:solidFill>
              <a:latin typeface="Calibri" panose="020F0502020204030204" pitchFamily="34" charset="0"/>
              <a:cs typeface="Calibri" panose="020F0502020204030204" pitchFamily="34" charset="0"/>
            </a:endParaRPr>
          </a:p>
        </p:txBody>
      </p:sp>
      <p:pic>
        <p:nvPicPr>
          <p:cNvPr id="8" name="Picture 7" descr="A picture containing text&#10;&#10;Description automatically generated">
            <a:extLst>
              <a:ext uri="{FF2B5EF4-FFF2-40B4-BE49-F238E27FC236}">
                <a16:creationId xmlns:a16="http://schemas.microsoft.com/office/drawing/2014/main" id="{3DB86F82-53AC-05C5-338A-34A011742D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077200" y="4462522"/>
            <a:ext cx="3657600" cy="1733135"/>
          </a:xfrm>
          <a:prstGeom prst="rect">
            <a:avLst/>
          </a:prstGeom>
        </p:spPr>
      </p:pic>
      <p:sp>
        <p:nvSpPr>
          <p:cNvPr id="3" name="Rectangle 2">
            <a:extLst>
              <a:ext uri="{FF2B5EF4-FFF2-40B4-BE49-F238E27FC236}">
                <a16:creationId xmlns:a16="http://schemas.microsoft.com/office/drawing/2014/main" id="{ECD8E958-17EC-A2C6-1EE9-FF9FDE1B64AD}"/>
              </a:ext>
            </a:extLst>
          </p:cNvPr>
          <p:cNvSpPr/>
          <p:nvPr/>
        </p:nvSpPr>
        <p:spPr>
          <a:xfrm>
            <a:off x="2362201" y="6492874"/>
            <a:ext cx="7315200"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rPr>
              <a:t>IT20121242</a:t>
            </a:r>
            <a:r>
              <a:rPr lang="en-US" dirty="0">
                <a:solidFill>
                  <a:schemeClr val="tx1"/>
                </a:solidFill>
              </a:rPr>
              <a:t>   |   &lt;</a:t>
            </a:r>
            <a:r>
              <a:rPr lang="en-US" b="1" dirty="0">
                <a:solidFill>
                  <a:schemeClr val="tx1"/>
                </a:solidFill>
              </a:rPr>
              <a:t>&lt;SERASINGHA K.A.E.Y.D.&gt;&gt;   </a:t>
            </a:r>
            <a:r>
              <a:rPr lang="en-US" dirty="0">
                <a:solidFill>
                  <a:schemeClr val="tx1"/>
                </a:solidFill>
              </a:rPr>
              <a:t>|   </a:t>
            </a:r>
            <a:r>
              <a:rPr lang="en-US" b="0" dirty="0">
                <a:solidFill>
                  <a:schemeClr val="tx1"/>
                </a:solidFill>
              </a:rPr>
              <a:t>&lt;&lt;TMP-23-365&gt;&gt;</a:t>
            </a:r>
          </a:p>
        </p:txBody>
      </p:sp>
    </p:spTree>
    <p:extLst>
      <p:ext uri="{BB962C8B-B14F-4D97-AF65-F5344CB8AC3E}">
        <p14:creationId xmlns:p14="http://schemas.microsoft.com/office/powerpoint/2010/main" val="308846459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a:xfrm>
            <a:off x="304800" y="228600"/>
            <a:ext cx="11684000" cy="1066800"/>
          </a:xfrm>
        </p:spPr>
        <p:txBody>
          <a:bodyPr>
            <a:normAutofit/>
          </a:bodyPr>
          <a:lstStyle/>
          <a:p>
            <a:r>
              <a:rPr lang="en-US" b="1" dirty="0">
                <a:solidFill>
                  <a:schemeClr val="accent2">
                    <a:lumMod val="60000"/>
                    <a:lumOff val="40000"/>
                  </a:schemeClr>
                </a:solidFill>
              </a:rPr>
              <a:t>RESEARCH PROBLEM</a:t>
            </a:r>
          </a:p>
        </p:txBody>
      </p:sp>
      <p:sp>
        <p:nvSpPr>
          <p:cNvPr id="2" name="Content Placeholder 1"/>
          <p:cNvSpPr>
            <a:spLocks noGrp="1"/>
          </p:cNvSpPr>
          <p:nvPr>
            <p:ph idx="1"/>
          </p:nvPr>
        </p:nvSpPr>
        <p:spPr>
          <a:xfrm>
            <a:off x="304800" y="1524000"/>
            <a:ext cx="11684000" cy="4495800"/>
          </a:xfrm>
        </p:spPr>
        <p:txBody>
          <a:bodyPr>
            <a:normAutofit/>
          </a:bodyPr>
          <a:lstStyle/>
          <a:p>
            <a:r>
              <a:rPr lang="en-GB" sz="2000" b="0" i="0" dirty="0">
                <a:effectLst/>
                <a:latin typeface="+mj-lt"/>
              </a:rPr>
              <a:t>While the use of machine learning and IoT devices in healthcare has the potential to improve patient outcomes, there are several challenges that need to be addressed. </a:t>
            </a:r>
          </a:p>
          <a:p>
            <a:r>
              <a:rPr lang="en-GB" sz="2000" b="0" i="0" dirty="0">
                <a:effectLst/>
                <a:latin typeface="+mj-lt"/>
              </a:rPr>
              <a:t>One critical challenge is ensuring the security and privacy of patient data collected by IoT devices. </a:t>
            </a:r>
          </a:p>
          <a:p>
            <a:r>
              <a:rPr lang="en-GB" sz="2000" b="0" i="0" dirty="0">
                <a:effectLst/>
                <a:latin typeface="+mj-lt"/>
              </a:rPr>
              <a:t>The collection and storage of this data can be vulnerable to cyberattacks, putting patients' sensitive health information at risk.</a:t>
            </a:r>
          </a:p>
          <a:p>
            <a:r>
              <a:rPr lang="en-GB" sz="2000" b="0" i="0" dirty="0">
                <a:effectLst/>
                <a:latin typeface="+mj-lt"/>
              </a:rPr>
              <a:t> Therefore, research is needed to identify and develop secure and reliable data storage and transmission systems that protect patient data while also enabling efficient and effective healthcare management.</a:t>
            </a:r>
            <a:endParaRPr lang="en-US" sz="2000" dirty="0">
              <a:latin typeface="+mj-lt"/>
            </a:endParaRPr>
          </a:p>
        </p:txBody>
      </p:sp>
      <p:sp>
        <p:nvSpPr>
          <p:cNvPr id="3" name="Rectangle 2">
            <a:extLst>
              <a:ext uri="{FF2B5EF4-FFF2-40B4-BE49-F238E27FC236}">
                <a16:creationId xmlns:a16="http://schemas.microsoft.com/office/drawing/2014/main" id="{419459B8-DF07-2125-FF31-3E7135AE73BE}"/>
              </a:ext>
            </a:extLst>
          </p:cNvPr>
          <p:cNvSpPr/>
          <p:nvPr/>
        </p:nvSpPr>
        <p:spPr>
          <a:xfrm>
            <a:off x="2438401" y="6492874"/>
            <a:ext cx="7239000"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rPr>
              <a:t>IT20121242</a:t>
            </a:r>
            <a:r>
              <a:rPr lang="en-US" dirty="0">
                <a:solidFill>
                  <a:schemeClr val="tx1"/>
                </a:solidFill>
              </a:rPr>
              <a:t>   |   &lt;</a:t>
            </a:r>
            <a:r>
              <a:rPr lang="en-US" b="1" dirty="0">
                <a:solidFill>
                  <a:schemeClr val="tx1"/>
                </a:solidFill>
              </a:rPr>
              <a:t>&lt;SERASINGHA K.A.E.Y.D.&gt;&gt;   </a:t>
            </a:r>
            <a:r>
              <a:rPr lang="en-US" dirty="0">
                <a:solidFill>
                  <a:schemeClr val="tx1"/>
                </a:solidFill>
              </a:rPr>
              <a:t>|   </a:t>
            </a:r>
            <a:r>
              <a:rPr lang="en-US" b="0" dirty="0">
                <a:solidFill>
                  <a:schemeClr val="tx1"/>
                </a:solidFill>
              </a:rPr>
              <a:t>&lt;&lt;TMP-23-365&gt;&gt;</a:t>
            </a:r>
          </a:p>
        </p:txBody>
      </p:sp>
    </p:spTree>
    <p:extLst>
      <p:ext uri="{BB962C8B-B14F-4D97-AF65-F5344CB8AC3E}">
        <p14:creationId xmlns:p14="http://schemas.microsoft.com/office/powerpoint/2010/main" val="281754974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p:txBody>
          <a:bodyPr>
            <a:normAutofit/>
          </a:bodyPr>
          <a:lstStyle/>
          <a:p>
            <a:r>
              <a:rPr lang="en-US" b="1" dirty="0">
                <a:solidFill>
                  <a:schemeClr val="accent2">
                    <a:lumMod val="60000"/>
                    <a:lumOff val="40000"/>
                  </a:schemeClr>
                </a:solidFill>
              </a:rPr>
              <a:t>OBJECTIVES</a:t>
            </a:r>
          </a:p>
        </p:txBody>
      </p:sp>
      <p:sp>
        <p:nvSpPr>
          <p:cNvPr id="6" name="Content Placeholder 5">
            <a:extLst>
              <a:ext uri="{FF2B5EF4-FFF2-40B4-BE49-F238E27FC236}">
                <a16:creationId xmlns:a16="http://schemas.microsoft.com/office/drawing/2014/main" id="{F7E461F4-E6D8-4801-94AA-9B72FC99FFED}"/>
              </a:ext>
            </a:extLst>
          </p:cNvPr>
          <p:cNvSpPr>
            <a:spLocks noGrp="1"/>
          </p:cNvSpPr>
          <p:nvPr>
            <p:ph idx="1"/>
          </p:nvPr>
        </p:nvSpPr>
        <p:spPr>
          <a:xfrm>
            <a:off x="304800" y="1243584"/>
            <a:ext cx="9525000" cy="5081016"/>
          </a:xfrm>
        </p:spPr>
        <p:txBody>
          <a:bodyPr>
            <a:normAutofit/>
          </a:bodyPr>
          <a:lstStyle/>
          <a:p>
            <a:pPr marL="0" indent="0">
              <a:buNone/>
            </a:pPr>
            <a:r>
              <a:rPr lang="en-US" sz="2400" b="1" dirty="0"/>
              <a:t>Main Objectives</a:t>
            </a:r>
          </a:p>
          <a:p>
            <a:pPr algn="l"/>
            <a:r>
              <a:rPr lang="en-US" sz="1800" b="1" dirty="0"/>
              <a:t>Using machine learning, we generate monthly health reports for patients by processing data from IoT devices, automatically transmitting the reports to designated doctors, and providing future health predictions based on collected data.</a:t>
            </a:r>
          </a:p>
          <a:p>
            <a:pPr algn="l"/>
            <a:r>
              <a:rPr lang="en-US" sz="2400" b="1" dirty="0"/>
              <a:t>Sub</a:t>
            </a:r>
            <a:r>
              <a:rPr lang="en-US" sz="2400" dirty="0"/>
              <a:t> </a:t>
            </a:r>
            <a:r>
              <a:rPr lang="en-US" sz="2400" b="1" dirty="0">
                <a:solidFill>
                  <a:schemeClr val="tx1">
                    <a:lumMod val="85000"/>
                    <a:lumOff val="15000"/>
                  </a:schemeClr>
                </a:solidFill>
              </a:rPr>
              <a:t>Objectives</a:t>
            </a:r>
          </a:p>
          <a:p>
            <a:r>
              <a:rPr lang="en-GB" sz="1800" dirty="0"/>
              <a:t>Identify and select appropriate IoT devices for data collection such as wearable health trackers, smart scales, blood pressure monitors, etc.</a:t>
            </a:r>
          </a:p>
          <a:p>
            <a:r>
              <a:rPr lang="en-US" sz="1800" dirty="0"/>
              <a:t>providing future health predictions based on collected data.</a:t>
            </a:r>
            <a:endParaRPr lang="en-GB" sz="1800" dirty="0"/>
          </a:p>
          <a:p>
            <a:r>
              <a:rPr lang="en-GB" sz="1800" dirty="0"/>
              <a:t>Collect and store patient data from IoT devices in a secure database or cloud storage.</a:t>
            </a:r>
          </a:p>
          <a:p>
            <a:r>
              <a:rPr lang="en-GB" sz="1800" dirty="0"/>
              <a:t>Develop a reporting system that generates monthly reports based on the insights extracted from the data.</a:t>
            </a:r>
          </a:p>
          <a:p>
            <a:pPr marL="0" indent="0">
              <a:buNone/>
            </a:pPr>
            <a:endParaRPr lang="en-GB" sz="1800" dirty="0"/>
          </a:p>
          <a:p>
            <a:pPr marL="0" indent="0">
              <a:buNone/>
            </a:pPr>
            <a:endParaRPr lang="en-GB" sz="1000" b="0" i="0" dirty="0">
              <a:solidFill>
                <a:srgbClr val="D1D5DB"/>
              </a:solidFill>
              <a:effectLst/>
              <a:latin typeface="Söhne"/>
            </a:endParaRPr>
          </a:p>
        </p:txBody>
      </p:sp>
      <p:sp>
        <p:nvSpPr>
          <p:cNvPr id="2" name="Rectangle 1">
            <a:extLst>
              <a:ext uri="{FF2B5EF4-FFF2-40B4-BE49-F238E27FC236}">
                <a16:creationId xmlns:a16="http://schemas.microsoft.com/office/drawing/2014/main" id="{DEE1ECEC-7400-26FF-36E1-EEBA245757F5}"/>
              </a:ext>
            </a:extLst>
          </p:cNvPr>
          <p:cNvSpPr/>
          <p:nvPr/>
        </p:nvSpPr>
        <p:spPr>
          <a:xfrm>
            <a:off x="2286001" y="6492874"/>
            <a:ext cx="7391400"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rPr>
              <a:t>IT20121242</a:t>
            </a:r>
            <a:r>
              <a:rPr lang="en-US" dirty="0">
                <a:solidFill>
                  <a:schemeClr val="tx1"/>
                </a:solidFill>
              </a:rPr>
              <a:t>   |   &lt;</a:t>
            </a:r>
            <a:r>
              <a:rPr lang="en-US" b="1" dirty="0">
                <a:solidFill>
                  <a:schemeClr val="tx1"/>
                </a:solidFill>
              </a:rPr>
              <a:t>&lt;SERASINGHA K.A.E.Y.D.&gt;&gt;   </a:t>
            </a:r>
            <a:r>
              <a:rPr lang="en-US" dirty="0">
                <a:solidFill>
                  <a:schemeClr val="tx1"/>
                </a:solidFill>
              </a:rPr>
              <a:t>|   </a:t>
            </a:r>
            <a:r>
              <a:rPr lang="en-US" b="0" dirty="0">
                <a:solidFill>
                  <a:schemeClr val="tx1"/>
                </a:solidFill>
              </a:rPr>
              <a:t>&lt;&lt;TMP-23-365&gt;&gt;</a:t>
            </a:r>
          </a:p>
        </p:txBody>
      </p:sp>
    </p:spTree>
    <p:extLst>
      <p:ext uri="{BB962C8B-B14F-4D97-AF65-F5344CB8AC3E}">
        <p14:creationId xmlns:p14="http://schemas.microsoft.com/office/powerpoint/2010/main" val="392463991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A8A1BF-6D5A-6425-3262-AFE4F00F18BA}"/>
              </a:ext>
            </a:extLst>
          </p:cNvPr>
          <p:cNvSpPr>
            <a:spLocks noGrp="1"/>
          </p:cNvSpPr>
          <p:nvPr>
            <p:ph type="title"/>
          </p:nvPr>
        </p:nvSpPr>
        <p:spPr/>
        <p:txBody>
          <a:bodyPr/>
          <a:lstStyle/>
          <a:p>
            <a:r>
              <a:rPr lang="en-GB" b="1" i="0" dirty="0">
                <a:solidFill>
                  <a:schemeClr val="accent2">
                    <a:lumMod val="60000"/>
                    <a:lumOff val="40000"/>
                  </a:schemeClr>
                </a:solidFill>
                <a:effectLst/>
                <a:latin typeface="+mj-lt"/>
              </a:rPr>
              <a:t>Methodology</a:t>
            </a:r>
            <a:endParaRPr lang="en-GB" b="1" dirty="0">
              <a:solidFill>
                <a:schemeClr val="accent2">
                  <a:lumMod val="60000"/>
                  <a:lumOff val="40000"/>
                </a:schemeClr>
              </a:solidFill>
              <a:latin typeface="+mj-lt"/>
            </a:endParaRPr>
          </a:p>
        </p:txBody>
      </p:sp>
      <p:sp>
        <p:nvSpPr>
          <p:cNvPr id="3" name="Content Placeholder 2">
            <a:extLst>
              <a:ext uri="{FF2B5EF4-FFF2-40B4-BE49-F238E27FC236}">
                <a16:creationId xmlns:a16="http://schemas.microsoft.com/office/drawing/2014/main" id="{E43E9C3E-E728-7E46-C3D3-5E4F0950D7AB}"/>
              </a:ext>
            </a:extLst>
          </p:cNvPr>
          <p:cNvSpPr>
            <a:spLocks noGrp="1"/>
          </p:cNvSpPr>
          <p:nvPr>
            <p:ph idx="1"/>
          </p:nvPr>
        </p:nvSpPr>
        <p:spPr>
          <a:xfrm>
            <a:off x="304800" y="1524000"/>
            <a:ext cx="11582400" cy="4495800"/>
          </a:xfrm>
        </p:spPr>
        <p:txBody>
          <a:bodyPr>
            <a:noAutofit/>
          </a:bodyPr>
          <a:lstStyle/>
          <a:p>
            <a:pPr marL="285750" indent="-285750">
              <a:buFont typeface="Wingdings" panose="05000000000000000000" pitchFamily="2" charset="2"/>
              <a:buChar char="Ø"/>
            </a:pPr>
            <a:r>
              <a:rPr lang="en-US" sz="2000" dirty="0"/>
              <a:t>To Implement Physical Device To Measure Human facts with IOT:</a:t>
            </a:r>
          </a:p>
          <a:p>
            <a:pPr marL="1714500" lvl="3" indent="-342900">
              <a:lnSpc>
                <a:spcPct val="115000"/>
              </a:lnSpc>
              <a:buFont typeface="Wingdings" panose="05000000000000000000" pitchFamily="2" charset="2"/>
              <a:buChar char="q"/>
            </a:pPr>
            <a:r>
              <a:rPr lang="en-US" dirty="0">
                <a:effectLst/>
                <a:ea typeface="MS Mincho" panose="02020609040205080304" pitchFamily="49" charset="-128"/>
                <a:cs typeface="Times New Roman" panose="02020603050405020304" pitchFamily="18" charset="0"/>
              </a:rPr>
              <a:t>Mini LCD Display</a:t>
            </a:r>
          </a:p>
          <a:p>
            <a:pPr marL="1714500" lvl="3" indent="-342900">
              <a:lnSpc>
                <a:spcPct val="115000"/>
              </a:lnSpc>
              <a:buFont typeface="Wingdings" panose="05000000000000000000" pitchFamily="2" charset="2"/>
              <a:buChar char="q"/>
            </a:pPr>
            <a:r>
              <a:rPr lang="en-US" dirty="0">
                <a:effectLst/>
                <a:ea typeface="MS Mincho" panose="02020609040205080304" pitchFamily="49" charset="-128"/>
                <a:cs typeface="Times New Roman" panose="02020603050405020304" pitchFamily="18" charset="0"/>
              </a:rPr>
              <a:t>Max30102 Heart Rate and Pulse Oximeter Sensor</a:t>
            </a:r>
          </a:p>
          <a:p>
            <a:pPr marL="1714500" lvl="3" indent="-342900">
              <a:lnSpc>
                <a:spcPct val="115000"/>
              </a:lnSpc>
              <a:buFont typeface="Wingdings" panose="05000000000000000000" pitchFamily="2" charset="2"/>
              <a:buChar char="q"/>
            </a:pPr>
            <a:r>
              <a:rPr lang="en-US" dirty="0">
                <a:effectLst/>
                <a:ea typeface="MS Mincho" panose="02020609040205080304" pitchFamily="49" charset="-128"/>
                <a:cs typeface="Times New Roman" panose="02020603050405020304" pitchFamily="18" charset="0"/>
              </a:rPr>
              <a:t>GY-906-BCC Non-Contact Infrared Temperature Sensor Module</a:t>
            </a:r>
          </a:p>
          <a:p>
            <a:pPr marL="1714500" lvl="3" indent="-342900">
              <a:lnSpc>
                <a:spcPct val="115000"/>
              </a:lnSpc>
              <a:spcAft>
                <a:spcPts val="1000"/>
              </a:spcAft>
              <a:buFont typeface="Wingdings" panose="05000000000000000000" pitchFamily="2" charset="2"/>
              <a:buChar char="q"/>
            </a:pPr>
            <a:r>
              <a:rPr lang="en-US" dirty="0">
                <a:effectLst/>
                <a:ea typeface="MS Mincho" panose="02020609040205080304" pitchFamily="49" charset="-128"/>
                <a:cs typeface="Times New Roman" panose="02020603050405020304" pitchFamily="18" charset="0"/>
              </a:rPr>
              <a:t>ESP8266 Module</a:t>
            </a:r>
          </a:p>
          <a:p>
            <a:pPr marL="285750" indent="-285750">
              <a:buFont typeface="Wingdings" panose="05000000000000000000" pitchFamily="2" charset="2"/>
              <a:buChar char="Ø"/>
            </a:pPr>
            <a:r>
              <a:rPr lang="en-US" sz="2000" dirty="0"/>
              <a:t>To Implement Functionality to Report and Future Predictions :</a:t>
            </a:r>
          </a:p>
          <a:p>
            <a:pPr marL="1714500" lvl="3" indent="-342900">
              <a:lnSpc>
                <a:spcPct val="115000"/>
              </a:lnSpc>
              <a:buFont typeface="Wingdings" panose="05000000000000000000" pitchFamily="2" charset="2"/>
              <a:buChar char="q"/>
            </a:pPr>
            <a:r>
              <a:rPr lang="en-US" dirty="0">
                <a:effectLst/>
                <a:ea typeface="MS Mincho" panose="02020609040205080304" pitchFamily="49" charset="-128"/>
                <a:cs typeface="Times New Roman" panose="02020603050405020304" pitchFamily="18" charset="0"/>
              </a:rPr>
              <a:t>Machine Learning Algorithm (GRU)</a:t>
            </a:r>
          </a:p>
          <a:p>
            <a:pPr marL="1714500" lvl="3" indent="-342900">
              <a:lnSpc>
                <a:spcPct val="115000"/>
              </a:lnSpc>
              <a:buFont typeface="Wingdings" panose="05000000000000000000" pitchFamily="2" charset="2"/>
              <a:buChar char="q"/>
            </a:pPr>
            <a:r>
              <a:rPr lang="en-US" dirty="0">
                <a:effectLst/>
                <a:ea typeface="MS Mincho" panose="02020609040205080304" pitchFamily="49" charset="-128"/>
                <a:cs typeface="Times New Roman" panose="02020603050405020304" pitchFamily="18" charset="0"/>
              </a:rPr>
              <a:t>Python</a:t>
            </a:r>
          </a:p>
          <a:p>
            <a:pPr marL="285750" indent="-285750">
              <a:buFont typeface="Wingdings" panose="05000000000000000000" pitchFamily="2" charset="2"/>
              <a:buChar char="Ø"/>
            </a:pPr>
            <a:r>
              <a:rPr lang="en-US" sz="2000" dirty="0"/>
              <a:t>Tools and Technologies:</a:t>
            </a:r>
          </a:p>
          <a:p>
            <a:pPr marL="1714500" lvl="3" indent="-342900">
              <a:lnSpc>
                <a:spcPct val="115000"/>
              </a:lnSpc>
              <a:buFont typeface="Wingdings" panose="05000000000000000000" pitchFamily="2" charset="2"/>
              <a:buChar char="q"/>
            </a:pPr>
            <a:r>
              <a:rPr lang="en-US" dirty="0">
                <a:ea typeface="MS Mincho" panose="02020609040205080304" pitchFamily="49" charset="-128"/>
                <a:cs typeface="Times New Roman" panose="02020603050405020304" pitchFamily="18" charset="0"/>
              </a:rPr>
              <a:t>Arduino IDE, Google Collab, JAVA, Azure and Visual Studio</a:t>
            </a:r>
            <a:endParaRPr lang="en-US" dirty="0">
              <a:effectLst/>
              <a:ea typeface="MS Mincho" panose="02020609040205080304" pitchFamily="49" charset="-128"/>
              <a:cs typeface="Times New Roman" panose="02020603050405020304" pitchFamily="18" charset="0"/>
            </a:endParaRPr>
          </a:p>
        </p:txBody>
      </p:sp>
      <p:sp>
        <p:nvSpPr>
          <p:cNvPr id="4" name="Rectangle 3">
            <a:extLst>
              <a:ext uri="{FF2B5EF4-FFF2-40B4-BE49-F238E27FC236}">
                <a16:creationId xmlns:a16="http://schemas.microsoft.com/office/drawing/2014/main" id="{E740F3CE-B4B7-69CA-D7B0-79422F414B24}"/>
              </a:ext>
            </a:extLst>
          </p:cNvPr>
          <p:cNvSpPr/>
          <p:nvPr/>
        </p:nvSpPr>
        <p:spPr>
          <a:xfrm>
            <a:off x="2209801" y="6492874"/>
            <a:ext cx="7467600"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rPr>
              <a:t>IT20121242</a:t>
            </a:r>
            <a:r>
              <a:rPr lang="en-US" dirty="0">
                <a:solidFill>
                  <a:schemeClr val="tx1"/>
                </a:solidFill>
              </a:rPr>
              <a:t>   |   &lt;</a:t>
            </a:r>
            <a:r>
              <a:rPr lang="en-US" b="1" dirty="0">
                <a:solidFill>
                  <a:schemeClr val="tx1"/>
                </a:solidFill>
              </a:rPr>
              <a:t>&lt;SERASINGHA K.A.E.Y.D.&gt;&gt;   </a:t>
            </a:r>
            <a:r>
              <a:rPr lang="en-US" dirty="0">
                <a:solidFill>
                  <a:schemeClr val="tx1"/>
                </a:solidFill>
              </a:rPr>
              <a:t>|   </a:t>
            </a:r>
            <a:r>
              <a:rPr lang="en-US" b="0" dirty="0">
                <a:solidFill>
                  <a:schemeClr val="tx1"/>
                </a:solidFill>
              </a:rPr>
              <a:t>&lt;&lt;TMP-23-365&gt;&gt;</a:t>
            </a:r>
          </a:p>
        </p:txBody>
      </p:sp>
    </p:spTree>
    <p:extLst>
      <p:ext uri="{BB962C8B-B14F-4D97-AF65-F5344CB8AC3E}">
        <p14:creationId xmlns:p14="http://schemas.microsoft.com/office/powerpoint/2010/main" val="208483839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a:xfrm>
            <a:off x="276726" y="12032"/>
            <a:ext cx="11684000" cy="1207168"/>
          </a:xfrm>
        </p:spPr>
        <p:txBody>
          <a:bodyPr>
            <a:normAutofit fontScale="90000"/>
          </a:bodyPr>
          <a:lstStyle/>
          <a:p>
            <a:r>
              <a:rPr lang="en-US" sz="3100" dirty="0">
                <a:solidFill>
                  <a:schemeClr val="accent1"/>
                </a:solidFill>
              </a:rPr>
              <a:t>A multi-functional device to give accurate data for Blood Oxygen, Heart Rate, &amp; Body Temperature Measurement</a:t>
            </a:r>
            <a:r>
              <a:rPr lang="en-US" sz="4400" dirty="0">
                <a:solidFill>
                  <a:schemeClr val="accent1"/>
                </a:solidFill>
              </a:rPr>
              <a:t>.</a:t>
            </a:r>
            <a:endParaRPr lang="en-US" dirty="0">
              <a:solidFill>
                <a:srgbClr val="0070C0"/>
              </a:solidFill>
            </a:endParaRPr>
          </a:p>
        </p:txBody>
      </p:sp>
      <p:sp>
        <p:nvSpPr>
          <p:cNvPr id="6" name="Content Placeholder 5">
            <a:extLst>
              <a:ext uri="{FF2B5EF4-FFF2-40B4-BE49-F238E27FC236}">
                <a16:creationId xmlns:a16="http://schemas.microsoft.com/office/drawing/2014/main" id="{F7E461F4-E6D8-4801-94AA-9B72FC99FFED}"/>
              </a:ext>
            </a:extLst>
          </p:cNvPr>
          <p:cNvSpPr>
            <a:spLocks noGrp="1"/>
          </p:cNvSpPr>
          <p:nvPr>
            <p:ph idx="1"/>
          </p:nvPr>
        </p:nvSpPr>
        <p:spPr>
          <a:xfrm>
            <a:off x="304800" y="1096962"/>
            <a:ext cx="11582400" cy="5151438"/>
          </a:xfrm>
          <a:noFill/>
        </p:spPr>
        <p:txBody>
          <a:bodyPr/>
          <a:lstStyle/>
          <a:p>
            <a:pPr marL="0" lvl="0" indent="0">
              <a:buNone/>
            </a:pPr>
            <a:endParaRPr lang="en-US" sz="1600" dirty="0">
              <a:latin typeface="Söhne"/>
            </a:endParaRPr>
          </a:p>
          <a:p>
            <a:pPr marL="0" indent="0" algn="just">
              <a:buNone/>
            </a:pPr>
            <a:endParaRPr lang="en-US" dirty="0"/>
          </a:p>
        </p:txBody>
      </p:sp>
      <p:sp>
        <p:nvSpPr>
          <p:cNvPr id="2" name="Rectangle 1">
            <a:extLst>
              <a:ext uri="{FF2B5EF4-FFF2-40B4-BE49-F238E27FC236}">
                <a16:creationId xmlns:a16="http://schemas.microsoft.com/office/drawing/2014/main" id="{9C348853-635B-A952-BB85-868EB825C05E}"/>
              </a:ext>
            </a:extLst>
          </p:cNvPr>
          <p:cNvSpPr/>
          <p:nvPr/>
        </p:nvSpPr>
        <p:spPr>
          <a:xfrm>
            <a:off x="2362201" y="6492874"/>
            <a:ext cx="7315200"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rPr>
              <a:t>IT20121242</a:t>
            </a:r>
            <a:r>
              <a:rPr lang="en-US" dirty="0">
                <a:solidFill>
                  <a:schemeClr val="tx1"/>
                </a:solidFill>
              </a:rPr>
              <a:t>   |   &lt;</a:t>
            </a:r>
            <a:r>
              <a:rPr lang="en-US" b="1" dirty="0">
                <a:solidFill>
                  <a:schemeClr val="tx1"/>
                </a:solidFill>
              </a:rPr>
              <a:t>&lt;SERASINGHA K.A.E.Y.D.&gt;&gt;   </a:t>
            </a:r>
            <a:r>
              <a:rPr lang="en-US" dirty="0">
                <a:solidFill>
                  <a:schemeClr val="tx1"/>
                </a:solidFill>
              </a:rPr>
              <a:t>|   </a:t>
            </a:r>
            <a:r>
              <a:rPr lang="en-US" b="0" dirty="0">
                <a:solidFill>
                  <a:schemeClr val="tx1"/>
                </a:solidFill>
              </a:rPr>
              <a:t>&lt;&lt;TMP-23-365&gt;&gt;</a:t>
            </a:r>
          </a:p>
        </p:txBody>
      </p:sp>
      <p:pic>
        <p:nvPicPr>
          <p:cNvPr id="10" name="Picture 9" descr="A picture containing cable, electrical wiring, electronics, electronic engineering&#10;&#10;Description automatically generated">
            <a:extLst>
              <a:ext uri="{FF2B5EF4-FFF2-40B4-BE49-F238E27FC236}">
                <a16:creationId xmlns:a16="http://schemas.microsoft.com/office/drawing/2014/main" id="{18ACCD41-7A24-81DE-9844-4A1E7BFB973A}"/>
              </a:ext>
            </a:extLst>
          </p:cNvPr>
          <p:cNvPicPr>
            <a:picLocks noChangeAspect="1"/>
          </p:cNvPicPr>
          <p:nvPr/>
        </p:nvPicPr>
        <p:blipFill rotWithShape="1">
          <a:blip r:embed="rId2">
            <a:extLst>
              <a:ext uri="{28A0092B-C50C-407E-A947-70E740481C1C}">
                <a14:useLocalDpi xmlns:a14="http://schemas.microsoft.com/office/drawing/2010/main" val="0"/>
              </a:ext>
            </a:extLst>
          </a:blip>
          <a:srcRect l="10000" t="5556" r="11481" b="8889"/>
          <a:stretch/>
        </p:blipFill>
        <p:spPr>
          <a:xfrm rot="16200000">
            <a:off x="3771900" y="-419100"/>
            <a:ext cx="4038600" cy="7772400"/>
          </a:xfrm>
          <a:prstGeom prst="rect">
            <a:avLst/>
          </a:prstGeom>
        </p:spPr>
      </p:pic>
      <p:sp>
        <p:nvSpPr>
          <p:cNvPr id="14" name="TextBox 13">
            <a:extLst>
              <a:ext uri="{FF2B5EF4-FFF2-40B4-BE49-F238E27FC236}">
                <a16:creationId xmlns:a16="http://schemas.microsoft.com/office/drawing/2014/main" id="{195985B9-69BA-1C68-AAE6-A95B3E7A5B66}"/>
              </a:ext>
            </a:extLst>
          </p:cNvPr>
          <p:cNvSpPr txBox="1"/>
          <p:nvPr/>
        </p:nvSpPr>
        <p:spPr>
          <a:xfrm>
            <a:off x="9934644" y="1447799"/>
            <a:ext cx="2038113" cy="646331"/>
          </a:xfrm>
          <a:prstGeom prst="rect">
            <a:avLst/>
          </a:prstGeom>
          <a:noFill/>
        </p:spPr>
        <p:txBody>
          <a:bodyPr wrap="square" rtlCol="0">
            <a:spAutoFit/>
          </a:bodyPr>
          <a:lstStyle/>
          <a:p>
            <a:r>
              <a:rPr lang="en-US" dirty="0"/>
              <a:t>ESP8266 Node MCU Module</a:t>
            </a:r>
          </a:p>
        </p:txBody>
      </p:sp>
      <p:sp>
        <p:nvSpPr>
          <p:cNvPr id="15" name="TextBox 14">
            <a:extLst>
              <a:ext uri="{FF2B5EF4-FFF2-40B4-BE49-F238E27FC236}">
                <a16:creationId xmlns:a16="http://schemas.microsoft.com/office/drawing/2014/main" id="{8658B5AE-9B51-754A-2329-433AB4CA7ACF}"/>
              </a:ext>
            </a:extLst>
          </p:cNvPr>
          <p:cNvSpPr txBox="1"/>
          <p:nvPr/>
        </p:nvSpPr>
        <p:spPr>
          <a:xfrm>
            <a:off x="332491" y="3973104"/>
            <a:ext cx="1343909" cy="369332"/>
          </a:xfrm>
          <a:prstGeom prst="rect">
            <a:avLst/>
          </a:prstGeom>
          <a:noFill/>
        </p:spPr>
        <p:txBody>
          <a:bodyPr wrap="square" rtlCol="0">
            <a:spAutoFit/>
          </a:bodyPr>
          <a:lstStyle/>
          <a:p>
            <a:r>
              <a:rPr lang="en-US" dirty="0"/>
              <a:t>IR Sensor</a:t>
            </a:r>
          </a:p>
        </p:txBody>
      </p:sp>
      <p:sp>
        <p:nvSpPr>
          <p:cNvPr id="16" name="TextBox 15">
            <a:extLst>
              <a:ext uri="{FF2B5EF4-FFF2-40B4-BE49-F238E27FC236}">
                <a16:creationId xmlns:a16="http://schemas.microsoft.com/office/drawing/2014/main" id="{D242E5AA-0F7D-047C-9BD1-480EE7BA8A4A}"/>
              </a:ext>
            </a:extLst>
          </p:cNvPr>
          <p:cNvSpPr txBox="1"/>
          <p:nvPr/>
        </p:nvSpPr>
        <p:spPr>
          <a:xfrm>
            <a:off x="352162" y="2876641"/>
            <a:ext cx="1343909" cy="369332"/>
          </a:xfrm>
          <a:prstGeom prst="rect">
            <a:avLst/>
          </a:prstGeom>
          <a:noFill/>
        </p:spPr>
        <p:txBody>
          <a:bodyPr wrap="square" rtlCol="0">
            <a:spAutoFit/>
          </a:bodyPr>
          <a:lstStyle/>
          <a:p>
            <a:r>
              <a:rPr lang="en-US" dirty="0"/>
              <a:t>Max30102</a:t>
            </a:r>
          </a:p>
        </p:txBody>
      </p:sp>
      <p:sp>
        <p:nvSpPr>
          <p:cNvPr id="17" name="TextBox 16">
            <a:extLst>
              <a:ext uri="{FF2B5EF4-FFF2-40B4-BE49-F238E27FC236}">
                <a16:creationId xmlns:a16="http://schemas.microsoft.com/office/drawing/2014/main" id="{2EB5A202-B3E4-F7F3-E565-1F05CF108187}"/>
              </a:ext>
            </a:extLst>
          </p:cNvPr>
          <p:cNvSpPr txBox="1"/>
          <p:nvPr/>
        </p:nvSpPr>
        <p:spPr>
          <a:xfrm>
            <a:off x="10102321" y="4579205"/>
            <a:ext cx="1870436" cy="369331"/>
          </a:xfrm>
          <a:prstGeom prst="rect">
            <a:avLst/>
          </a:prstGeom>
          <a:noFill/>
        </p:spPr>
        <p:txBody>
          <a:bodyPr wrap="square" rtlCol="0">
            <a:spAutoFit/>
          </a:bodyPr>
          <a:lstStyle/>
          <a:p>
            <a:r>
              <a:rPr lang="en-US" dirty="0"/>
              <a:t>Mini LCD Display</a:t>
            </a:r>
          </a:p>
        </p:txBody>
      </p:sp>
      <p:cxnSp>
        <p:nvCxnSpPr>
          <p:cNvPr id="18" name="Straight Arrow Connector 17">
            <a:extLst>
              <a:ext uri="{FF2B5EF4-FFF2-40B4-BE49-F238E27FC236}">
                <a16:creationId xmlns:a16="http://schemas.microsoft.com/office/drawing/2014/main" id="{CEA2D4A0-81E5-ED28-72CD-BE400542209E}"/>
              </a:ext>
            </a:extLst>
          </p:cNvPr>
          <p:cNvCxnSpPr>
            <a:cxnSpLocks/>
            <a:stCxn id="16" idx="3"/>
          </p:cNvCxnSpPr>
          <p:nvPr/>
        </p:nvCxnSpPr>
        <p:spPr>
          <a:xfrm>
            <a:off x="1696071" y="3061307"/>
            <a:ext cx="1885329" cy="184666"/>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21" name="Straight Arrow Connector 20">
            <a:extLst>
              <a:ext uri="{FF2B5EF4-FFF2-40B4-BE49-F238E27FC236}">
                <a16:creationId xmlns:a16="http://schemas.microsoft.com/office/drawing/2014/main" id="{56D207D0-647A-1CC3-2A70-F30E5B0EB5ED}"/>
              </a:ext>
            </a:extLst>
          </p:cNvPr>
          <p:cNvCxnSpPr>
            <a:cxnSpLocks/>
          </p:cNvCxnSpPr>
          <p:nvPr/>
        </p:nvCxnSpPr>
        <p:spPr>
          <a:xfrm>
            <a:off x="1480078" y="4181520"/>
            <a:ext cx="1885329" cy="184666"/>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22" name="Straight Arrow Connector 21">
            <a:extLst>
              <a:ext uri="{FF2B5EF4-FFF2-40B4-BE49-F238E27FC236}">
                <a16:creationId xmlns:a16="http://schemas.microsoft.com/office/drawing/2014/main" id="{3ECC5AAE-32B1-485C-73FC-477D74101A4E}"/>
              </a:ext>
            </a:extLst>
          </p:cNvPr>
          <p:cNvCxnSpPr>
            <a:cxnSpLocks/>
          </p:cNvCxnSpPr>
          <p:nvPr/>
        </p:nvCxnSpPr>
        <p:spPr>
          <a:xfrm flipH="1">
            <a:off x="7086600" y="1686974"/>
            <a:ext cx="3015721" cy="1189667"/>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25" name="Straight Arrow Connector 24">
            <a:extLst>
              <a:ext uri="{FF2B5EF4-FFF2-40B4-BE49-F238E27FC236}">
                <a16:creationId xmlns:a16="http://schemas.microsoft.com/office/drawing/2014/main" id="{FD57EC22-F7A8-032C-F3A0-0EE5BA9D23C0}"/>
              </a:ext>
            </a:extLst>
          </p:cNvPr>
          <p:cNvCxnSpPr>
            <a:cxnSpLocks/>
            <a:stCxn id="17" idx="1"/>
          </p:cNvCxnSpPr>
          <p:nvPr/>
        </p:nvCxnSpPr>
        <p:spPr>
          <a:xfrm flipH="1" flipV="1">
            <a:off x="6096000" y="3817205"/>
            <a:ext cx="4006321" cy="946666"/>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295405830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F00BC6-881D-9358-5776-7D6AC3C03321}"/>
              </a:ext>
            </a:extLst>
          </p:cNvPr>
          <p:cNvSpPr>
            <a:spLocks noGrp="1"/>
          </p:cNvSpPr>
          <p:nvPr>
            <p:ph type="title"/>
          </p:nvPr>
        </p:nvSpPr>
        <p:spPr>
          <a:xfrm>
            <a:off x="254000" y="-152400"/>
            <a:ext cx="11684000" cy="792162"/>
          </a:xfrm>
        </p:spPr>
        <p:txBody>
          <a:bodyPr/>
          <a:lstStyle/>
          <a:p>
            <a:pPr algn="l"/>
            <a:r>
              <a:rPr lang="en-US" sz="2800" b="1" dirty="0"/>
              <a:t>Contd</a:t>
            </a:r>
            <a:r>
              <a:rPr lang="en-US" sz="4400" b="1" dirty="0"/>
              <a:t>.</a:t>
            </a:r>
            <a:endParaRPr lang="en-US" dirty="0"/>
          </a:p>
        </p:txBody>
      </p:sp>
      <p:sp>
        <p:nvSpPr>
          <p:cNvPr id="4" name="Rectangle 3">
            <a:extLst>
              <a:ext uri="{FF2B5EF4-FFF2-40B4-BE49-F238E27FC236}">
                <a16:creationId xmlns:a16="http://schemas.microsoft.com/office/drawing/2014/main" id="{E6302DD7-9291-EFA2-A1BB-3EAEE4D23676}"/>
              </a:ext>
            </a:extLst>
          </p:cNvPr>
          <p:cNvSpPr/>
          <p:nvPr/>
        </p:nvSpPr>
        <p:spPr>
          <a:xfrm>
            <a:off x="2632435" y="6492874"/>
            <a:ext cx="70449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rPr>
              <a:t>IT20121242</a:t>
            </a:r>
            <a:r>
              <a:rPr lang="en-US" dirty="0">
                <a:solidFill>
                  <a:schemeClr val="tx1"/>
                </a:solidFill>
              </a:rPr>
              <a:t>   |   &lt;</a:t>
            </a:r>
            <a:r>
              <a:rPr lang="en-US" b="1" dirty="0">
                <a:solidFill>
                  <a:schemeClr val="tx1"/>
                </a:solidFill>
              </a:rPr>
              <a:t>&lt;SERASINGHA K.A.E.Y.D.&gt;&gt;   </a:t>
            </a:r>
            <a:r>
              <a:rPr lang="en-US" dirty="0">
                <a:solidFill>
                  <a:schemeClr val="tx1"/>
                </a:solidFill>
              </a:rPr>
              <a:t>|   </a:t>
            </a:r>
            <a:r>
              <a:rPr lang="en-US" b="0" dirty="0">
                <a:solidFill>
                  <a:schemeClr val="tx1"/>
                </a:solidFill>
              </a:rPr>
              <a:t>&lt;&lt;TMP-23-365&gt;&gt;</a:t>
            </a:r>
          </a:p>
        </p:txBody>
      </p:sp>
      <p:pic>
        <p:nvPicPr>
          <p:cNvPr id="6" name="Picture 5" descr="A picture containing cable, electronics, electrical wiring, electronic engineering&#10;&#10;Description automatically generated">
            <a:extLst>
              <a:ext uri="{FF2B5EF4-FFF2-40B4-BE49-F238E27FC236}">
                <a16:creationId xmlns:a16="http://schemas.microsoft.com/office/drawing/2014/main" id="{5B38EC3E-CA09-4121-4148-1D941542967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0800000">
            <a:off x="254000" y="929479"/>
            <a:ext cx="3733798" cy="4785520"/>
          </a:xfrm>
          <a:prstGeom prst="rect">
            <a:avLst/>
          </a:prstGeom>
        </p:spPr>
      </p:pic>
      <p:pic>
        <p:nvPicPr>
          <p:cNvPr id="8" name="Picture 7" descr="A picture containing electronics, cable, electronic engineering, electrical wiring&#10;&#10;Description automatically generated">
            <a:extLst>
              <a:ext uri="{FF2B5EF4-FFF2-40B4-BE49-F238E27FC236}">
                <a16:creationId xmlns:a16="http://schemas.microsoft.com/office/drawing/2014/main" id="{C4612CB1-DE96-C9EE-157A-8B3E519A8C4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0800000">
            <a:off x="4211817" y="918887"/>
            <a:ext cx="3886200" cy="4785520"/>
          </a:xfrm>
          <a:prstGeom prst="rect">
            <a:avLst/>
          </a:prstGeom>
        </p:spPr>
      </p:pic>
      <p:pic>
        <p:nvPicPr>
          <p:cNvPr id="10" name="Picture 9" descr="A picture containing electronics, cable, electrical wiring, electronic engineering&#10;&#10;Description automatically generated">
            <a:extLst>
              <a:ext uri="{FF2B5EF4-FFF2-40B4-BE49-F238E27FC236}">
                <a16:creationId xmlns:a16="http://schemas.microsoft.com/office/drawing/2014/main" id="{C6D8912B-BBB7-D3A2-8E30-9E698E654A3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0800000">
            <a:off x="8297972" y="918885"/>
            <a:ext cx="3691116" cy="4796113"/>
          </a:xfrm>
          <a:prstGeom prst="rect">
            <a:avLst/>
          </a:prstGeom>
        </p:spPr>
      </p:pic>
    </p:spTree>
    <p:extLst>
      <p:ext uri="{BB962C8B-B14F-4D97-AF65-F5344CB8AC3E}">
        <p14:creationId xmlns:p14="http://schemas.microsoft.com/office/powerpoint/2010/main" val="103376254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C698C73-8151-D1CD-66D0-D1938A3D7C30}"/>
              </a:ext>
            </a:extLst>
          </p:cNvPr>
          <p:cNvSpPr/>
          <p:nvPr/>
        </p:nvSpPr>
        <p:spPr>
          <a:xfrm>
            <a:off x="2286001" y="6492874"/>
            <a:ext cx="7391400"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rPr>
              <a:t>IT20121242</a:t>
            </a:r>
            <a:r>
              <a:rPr lang="en-US" dirty="0">
                <a:solidFill>
                  <a:schemeClr val="tx1"/>
                </a:solidFill>
              </a:rPr>
              <a:t>   |   &lt;</a:t>
            </a:r>
            <a:r>
              <a:rPr lang="en-US" b="1" dirty="0">
                <a:solidFill>
                  <a:schemeClr val="tx1"/>
                </a:solidFill>
              </a:rPr>
              <a:t>&lt;SERASINGHA K.A.E.Y.D.&gt;&gt;   </a:t>
            </a:r>
            <a:r>
              <a:rPr lang="en-US" dirty="0">
                <a:solidFill>
                  <a:schemeClr val="tx1"/>
                </a:solidFill>
              </a:rPr>
              <a:t>|   </a:t>
            </a:r>
            <a:r>
              <a:rPr lang="en-US" b="0" dirty="0">
                <a:solidFill>
                  <a:schemeClr val="tx1"/>
                </a:solidFill>
              </a:rPr>
              <a:t>&lt;&lt;TMP-23-365&gt;&gt;</a:t>
            </a:r>
          </a:p>
        </p:txBody>
      </p:sp>
      <p:sp>
        <p:nvSpPr>
          <p:cNvPr id="6" name="Title 5">
            <a:extLst>
              <a:ext uri="{FF2B5EF4-FFF2-40B4-BE49-F238E27FC236}">
                <a16:creationId xmlns:a16="http://schemas.microsoft.com/office/drawing/2014/main" id="{10287B13-226B-2AAC-F8A9-76BBE2D3F29F}"/>
              </a:ext>
            </a:extLst>
          </p:cNvPr>
          <p:cNvSpPr>
            <a:spLocks noGrp="1"/>
          </p:cNvSpPr>
          <p:nvPr>
            <p:ph type="title"/>
          </p:nvPr>
        </p:nvSpPr>
        <p:spPr/>
        <p:txBody>
          <a:bodyPr/>
          <a:lstStyle/>
          <a:p>
            <a:r>
              <a:rPr lang="en-US" sz="4400" b="1" dirty="0">
                <a:solidFill>
                  <a:schemeClr val="accent1"/>
                </a:solidFill>
              </a:rPr>
              <a:t>Completion of the Component..</a:t>
            </a:r>
            <a:endParaRPr lang="en-US" dirty="0"/>
          </a:p>
        </p:txBody>
      </p:sp>
      <p:graphicFrame>
        <p:nvGraphicFramePr>
          <p:cNvPr id="8" name="Table 4">
            <a:extLst>
              <a:ext uri="{FF2B5EF4-FFF2-40B4-BE49-F238E27FC236}">
                <a16:creationId xmlns:a16="http://schemas.microsoft.com/office/drawing/2014/main" id="{909E59DD-2BFF-6EF9-7E46-801AC0F97F08}"/>
              </a:ext>
            </a:extLst>
          </p:cNvPr>
          <p:cNvGraphicFramePr>
            <a:graphicFrameLocks noGrp="1"/>
          </p:cNvGraphicFramePr>
          <p:nvPr/>
        </p:nvGraphicFramePr>
        <p:xfrm>
          <a:off x="838200" y="1447800"/>
          <a:ext cx="10515600" cy="4441716"/>
        </p:xfrm>
        <a:graphic>
          <a:graphicData uri="http://schemas.openxmlformats.org/drawingml/2006/table">
            <a:tbl>
              <a:tblPr firstRow="1" bandRow="1">
                <a:tableStyleId>{5C22544A-7EE6-4342-B048-85BDC9FD1C3A}</a:tableStyleId>
              </a:tblPr>
              <a:tblGrid>
                <a:gridCol w="7732059">
                  <a:extLst>
                    <a:ext uri="{9D8B030D-6E8A-4147-A177-3AD203B41FA5}">
                      <a16:colId xmlns:a16="http://schemas.microsoft.com/office/drawing/2014/main" val="2680640113"/>
                    </a:ext>
                  </a:extLst>
                </a:gridCol>
                <a:gridCol w="2783541">
                  <a:extLst>
                    <a:ext uri="{9D8B030D-6E8A-4147-A177-3AD203B41FA5}">
                      <a16:colId xmlns:a16="http://schemas.microsoft.com/office/drawing/2014/main" val="2241383894"/>
                    </a:ext>
                  </a:extLst>
                </a:gridCol>
              </a:tblGrid>
              <a:tr h="617962">
                <a:tc>
                  <a:txBody>
                    <a:bodyPr/>
                    <a:lstStyle/>
                    <a:p>
                      <a:r>
                        <a:rPr lang="en-US" sz="2000" dirty="0"/>
                        <a:t>Research Components</a:t>
                      </a:r>
                    </a:p>
                  </a:txBody>
                  <a:tcPr/>
                </a:tc>
                <a:tc>
                  <a:txBody>
                    <a:bodyPr/>
                    <a:lstStyle/>
                    <a:p>
                      <a:r>
                        <a:rPr lang="en-US" sz="2000" dirty="0"/>
                        <a:t>Percentage</a:t>
                      </a:r>
                    </a:p>
                  </a:txBody>
                  <a:tcPr/>
                </a:tc>
                <a:extLst>
                  <a:ext uri="{0D108BD9-81ED-4DB2-BD59-A6C34878D82A}">
                    <a16:rowId xmlns:a16="http://schemas.microsoft.com/office/drawing/2014/main" val="499090057"/>
                  </a:ext>
                </a:extLst>
              </a:tr>
              <a:tr h="711826">
                <a:tc>
                  <a:txBody>
                    <a:bodyPr/>
                    <a:lstStyle/>
                    <a:p>
                      <a:r>
                        <a:rPr lang="en-US" sz="1800" dirty="0"/>
                        <a:t>Do research about to gather details to sketch the basic structure of the device and design circuit diagram.</a:t>
                      </a:r>
                    </a:p>
                  </a:txBody>
                  <a:tcPr/>
                </a:tc>
                <a:tc>
                  <a:txBody>
                    <a:bodyPr/>
                    <a:lstStyle/>
                    <a:p>
                      <a:r>
                        <a:rPr lang="en-US" sz="1800" dirty="0"/>
                        <a:t>100%</a:t>
                      </a:r>
                    </a:p>
                  </a:txBody>
                  <a:tcPr/>
                </a:tc>
                <a:extLst>
                  <a:ext uri="{0D108BD9-81ED-4DB2-BD59-A6C34878D82A}">
                    <a16:rowId xmlns:a16="http://schemas.microsoft.com/office/drawing/2014/main" val="4058848102"/>
                  </a:ext>
                </a:extLst>
              </a:tr>
              <a:tr h="617962">
                <a:tc>
                  <a:txBody>
                    <a:bodyPr/>
                    <a:lstStyle/>
                    <a:p>
                      <a:r>
                        <a:rPr lang="en-US" sz="1800" dirty="0"/>
                        <a:t>List out and find items need to build the device according to circuit diagram.</a:t>
                      </a:r>
                    </a:p>
                  </a:txBody>
                  <a:tcPr/>
                </a:tc>
                <a:tc>
                  <a:txBody>
                    <a:bodyPr/>
                    <a:lstStyle/>
                    <a:p>
                      <a:r>
                        <a:rPr lang="en-US" sz="1800" dirty="0"/>
                        <a:t>100%</a:t>
                      </a:r>
                    </a:p>
                  </a:txBody>
                  <a:tcPr/>
                </a:tc>
                <a:extLst>
                  <a:ext uri="{0D108BD9-81ED-4DB2-BD59-A6C34878D82A}">
                    <a16:rowId xmlns:a16="http://schemas.microsoft.com/office/drawing/2014/main" val="245856729"/>
                  </a:ext>
                </a:extLst>
              </a:tr>
              <a:tr h="617962">
                <a:tc>
                  <a:txBody>
                    <a:bodyPr/>
                    <a:lstStyle/>
                    <a:p>
                      <a:r>
                        <a:rPr lang="en-US" sz="1800" dirty="0"/>
                        <a:t>Soldering and coding Hardware components.</a:t>
                      </a:r>
                    </a:p>
                  </a:txBody>
                  <a:tcPr/>
                </a:tc>
                <a:tc>
                  <a:txBody>
                    <a:bodyPr/>
                    <a:lstStyle/>
                    <a:p>
                      <a:r>
                        <a:rPr lang="en-US" sz="1800" dirty="0"/>
                        <a:t>100%</a:t>
                      </a:r>
                    </a:p>
                  </a:txBody>
                  <a:tcPr/>
                </a:tc>
                <a:extLst>
                  <a:ext uri="{0D108BD9-81ED-4DB2-BD59-A6C34878D82A}">
                    <a16:rowId xmlns:a16="http://schemas.microsoft.com/office/drawing/2014/main" val="3816052417"/>
                  </a:ext>
                </a:extLst>
              </a:tr>
              <a:tr h="617962">
                <a:tc>
                  <a:txBody>
                    <a:bodyPr/>
                    <a:lstStyle/>
                    <a:p>
                      <a:r>
                        <a:rPr lang="en-US" sz="1800" dirty="0"/>
                        <a:t>Set Wi-fi connectivity with physical device.</a:t>
                      </a:r>
                    </a:p>
                  </a:txBody>
                  <a:tcPr/>
                </a:tc>
                <a:tc>
                  <a:txBody>
                    <a:bodyPr/>
                    <a:lstStyle/>
                    <a:p>
                      <a:r>
                        <a:rPr lang="en-US" sz="1800" dirty="0"/>
                        <a:t>100%</a:t>
                      </a:r>
                    </a:p>
                  </a:txBody>
                  <a:tcPr/>
                </a:tc>
                <a:extLst>
                  <a:ext uri="{0D108BD9-81ED-4DB2-BD59-A6C34878D82A}">
                    <a16:rowId xmlns:a16="http://schemas.microsoft.com/office/drawing/2014/main" val="517392805"/>
                  </a:ext>
                </a:extLst>
              </a:tr>
              <a:tr h="617962">
                <a:tc>
                  <a:txBody>
                    <a:bodyPr/>
                    <a:lstStyle/>
                    <a:p>
                      <a:r>
                        <a:rPr lang="en-US" sz="1800" dirty="0"/>
                        <a:t>Set Realtime database to store measured data by device.</a:t>
                      </a:r>
                    </a:p>
                  </a:txBody>
                  <a:tcPr/>
                </a:tc>
                <a:tc>
                  <a:txBody>
                    <a:bodyPr/>
                    <a:lstStyle/>
                    <a:p>
                      <a:r>
                        <a:rPr lang="en-US" sz="1800" dirty="0"/>
                        <a:t>ongoing</a:t>
                      </a:r>
                    </a:p>
                  </a:txBody>
                  <a:tcPr/>
                </a:tc>
                <a:extLst>
                  <a:ext uri="{0D108BD9-81ED-4DB2-BD59-A6C34878D82A}">
                    <a16:rowId xmlns:a16="http://schemas.microsoft.com/office/drawing/2014/main" val="3672704139"/>
                  </a:ext>
                </a:extLst>
              </a:tr>
              <a:tr h="617962">
                <a:tc>
                  <a:txBody>
                    <a:bodyPr/>
                    <a:lstStyle/>
                    <a:p>
                      <a:r>
                        <a:rPr lang="en-US" sz="1800" dirty="0"/>
                        <a:t>Implement system backend system to pass measured data from device.</a:t>
                      </a:r>
                    </a:p>
                  </a:txBody>
                  <a:tcPr/>
                </a:tc>
                <a:tc>
                  <a:txBody>
                    <a:bodyPr/>
                    <a:lstStyle/>
                    <a:p>
                      <a:r>
                        <a:rPr lang="en-US" sz="1800" dirty="0"/>
                        <a:t>Ongoing</a:t>
                      </a:r>
                    </a:p>
                  </a:txBody>
                  <a:tcPr/>
                </a:tc>
                <a:extLst>
                  <a:ext uri="{0D108BD9-81ED-4DB2-BD59-A6C34878D82A}">
                    <a16:rowId xmlns:a16="http://schemas.microsoft.com/office/drawing/2014/main" val="163391793"/>
                  </a:ext>
                </a:extLst>
              </a:tr>
            </a:tbl>
          </a:graphicData>
        </a:graphic>
      </p:graphicFrame>
    </p:spTree>
    <p:extLst>
      <p:ext uri="{BB962C8B-B14F-4D97-AF65-F5344CB8AC3E}">
        <p14:creationId xmlns:p14="http://schemas.microsoft.com/office/powerpoint/2010/main" val="21298339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1C70C1-7FD6-A5C0-695C-90A7CA342F23}"/>
              </a:ext>
            </a:extLst>
          </p:cNvPr>
          <p:cNvSpPr>
            <a:spLocks noGrp="1"/>
          </p:cNvSpPr>
          <p:nvPr>
            <p:ph type="title"/>
          </p:nvPr>
        </p:nvSpPr>
        <p:spPr>
          <a:xfrm>
            <a:off x="609600" y="381000"/>
            <a:ext cx="8596668" cy="1320800"/>
          </a:xfrm>
        </p:spPr>
        <p:txBody>
          <a:bodyPr/>
          <a:lstStyle/>
          <a:p>
            <a:r>
              <a:rPr lang="en-US" b="1" dirty="0">
                <a:solidFill>
                  <a:schemeClr val="accent2">
                    <a:lumMod val="60000"/>
                    <a:lumOff val="40000"/>
                  </a:schemeClr>
                </a:solidFill>
                <a:latin typeface="+mn-lt"/>
              </a:rPr>
              <a:t>Overall System Diagram</a:t>
            </a:r>
            <a:endParaRPr lang="en-GB" dirty="0">
              <a:solidFill>
                <a:schemeClr val="accent2">
                  <a:lumMod val="60000"/>
                  <a:lumOff val="40000"/>
                </a:schemeClr>
              </a:solidFill>
            </a:endParaRPr>
          </a:p>
        </p:txBody>
      </p:sp>
      <p:pic>
        <p:nvPicPr>
          <p:cNvPr id="7" name="Picture 6" descr="A picture containing chart">
            <a:extLst>
              <a:ext uri="{FF2B5EF4-FFF2-40B4-BE49-F238E27FC236}">
                <a16:creationId xmlns:a16="http://schemas.microsoft.com/office/drawing/2014/main" id="{66A4C31A-8DCC-0DB2-EB99-DC57EA34C2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 y="1371600"/>
            <a:ext cx="10820400" cy="4648200"/>
          </a:xfrm>
          <a:prstGeom prst="rect">
            <a:avLst/>
          </a:prstGeom>
        </p:spPr>
      </p:pic>
    </p:spTree>
    <p:extLst>
      <p:ext uri="{BB962C8B-B14F-4D97-AF65-F5344CB8AC3E}">
        <p14:creationId xmlns:p14="http://schemas.microsoft.com/office/powerpoint/2010/main" val="28500238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68614AA-9399-1673-F513-C58247314929}"/>
              </a:ext>
            </a:extLst>
          </p:cNvPr>
          <p:cNvSpPr/>
          <p:nvPr/>
        </p:nvSpPr>
        <p:spPr>
          <a:xfrm>
            <a:off x="2362201" y="6492874"/>
            <a:ext cx="7315200"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rPr>
              <a:t>IT20121242</a:t>
            </a:r>
            <a:r>
              <a:rPr lang="en-US" dirty="0">
                <a:solidFill>
                  <a:schemeClr val="tx1"/>
                </a:solidFill>
              </a:rPr>
              <a:t>   |   &lt;</a:t>
            </a:r>
            <a:r>
              <a:rPr lang="en-US" b="1" dirty="0">
                <a:solidFill>
                  <a:schemeClr val="tx1"/>
                </a:solidFill>
              </a:rPr>
              <a:t>&lt;SERASINGHA K.A.E.Y.D.&gt;&gt;   </a:t>
            </a:r>
            <a:r>
              <a:rPr lang="en-US" dirty="0">
                <a:solidFill>
                  <a:schemeClr val="tx1"/>
                </a:solidFill>
              </a:rPr>
              <a:t>|   </a:t>
            </a:r>
            <a:r>
              <a:rPr lang="en-US" b="0" dirty="0">
                <a:solidFill>
                  <a:schemeClr val="tx1"/>
                </a:solidFill>
              </a:rPr>
              <a:t>&lt;&lt;TMP-23-365&gt;&gt;</a:t>
            </a:r>
          </a:p>
        </p:txBody>
      </p:sp>
      <p:sp>
        <p:nvSpPr>
          <p:cNvPr id="5" name="Title 4">
            <a:extLst>
              <a:ext uri="{FF2B5EF4-FFF2-40B4-BE49-F238E27FC236}">
                <a16:creationId xmlns:a16="http://schemas.microsoft.com/office/drawing/2014/main" id="{9C3C7F0D-25D8-0927-54BA-55C0F01D5DA8}"/>
              </a:ext>
            </a:extLst>
          </p:cNvPr>
          <p:cNvSpPr>
            <a:spLocks noGrp="1"/>
          </p:cNvSpPr>
          <p:nvPr>
            <p:ph type="title"/>
          </p:nvPr>
        </p:nvSpPr>
        <p:spPr>
          <a:xfrm>
            <a:off x="304800" y="304800"/>
            <a:ext cx="11684000" cy="914400"/>
          </a:xfrm>
        </p:spPr>
        <p:txBody>
          <a:bodyPr>
            <a:normAutofit fontScale="90000"/>
          </a:bodyPr>
          <a:lstStyle/>
          <a:p>
            <a:r>
              <a:rPr lang="en-US" sz="4900" dirty="0">
                <a:solidFill>
                  <a:schemeClr val="accent1"/>
                </a:solidFill>
              </a:rPr>
              <a:t>Interfaces</a:t>
            </a:r>
            <a:br>
              <a:rPr lang="en-US" sz="4400" b="1" dirty="0">
                <a:solidFill>
                  <a:schemeClr val="accent1"/>
                </a:solidFill>
              </a:rPr>
            </a:br>
            <a:br>
              <a:rPr lang="en-US" b="1" dirty="0"/>
            </a:br>
            <a:endParaRPr lang="en-US" dirty="0"/>
          </a:p>
        </p:txBody>
      </p:sp>
      <p:pic>
        <p:nvPicPr>
          <p:cNvPr id="6" name="Picture 5" descr="A screenshot of a pie chart&#10;&#10;Description automatically generated">
            <a:extLst>
              <a:ext uri="{FF2B5EF4-FFF2-40B4-BE49-F238E27FC236}">
                <a16:creationId xmlns:a16="http://schemas.microsoft.com/office/drawing/2014/main" id="{640AB971-DCA6-AF29-F0CF-E6DA819F72B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72400" y="1341436"/>
            <a:ext cx="2559050" cy="5029199"/>
          </a:xfrm>
          <a:prstGeom prst="rect">
            <a:avLst/>
          </a:prstGeom>
        </p:spPr>
      </p:pic>
      <p:pic>
        <p:nvPicPr>
          <p:cNvPr id="9" name="Picture 8" descr="A screenshot of a phone&#10;&#10;Description automatically generated">
            <a:extLst>
              <a:ext uri="{FF2B5EF4-FFF2-40B4-BE49-F238E27FC236}">
                <a16:creationId xmlns:a16="http://schemas.microsoft.com/office/drawing/2014/main" id="{EE0A75A0-8B57-2B39-04EF-0577CACDDDB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8750" y="1341437"/>
            <a:ext cx="2559050" cy="5029199"/>
          </a:xfrm>
          <a:prstGeom prst="rect">
            <a:avLst/>
          </a:prstGeom>
        </p:spPr>
      </p:pic>
      <p:pic>
        <p:nvPicPr>
          <p:cNvPr id="12" name="Picture 11" descr="A screenshot of a graph&#10;&#10;Description automatically generated">
            <a:extLst>
              <a:ext uri="{FF2B5EF4-FFF2-40B4-BE49-F238E27FC236}">
                <a16:creationId xmlns:a16="http://schemas.microsoft.com/office/drawing/2014/main" id="{27E693E1-4356-E767-7B64-F045A6BC94A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14800" y="1341436"/>
            <a:ext cx="2559050" cy="5029199"/>
          </a:xfrm>
          <a:prstGeom prst="rect">
            <a:avLst/>
          </a:prstGeom>
        </p:spPr>
      </p:pic>
    </p:spTree>
    <p:extLst>
      <p:ext uri="{BB962C8B-B14F-4D97-AF65-F5344CB8AC3E}">
        <p14:creationId xmlns:p14="http://schemas.microsoft.com/office/powerpoint/2010/main" val="331639594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92B074B-ADAD-5C7A-CEDB-581DF2EB0003}"/>
              </a:ext>
            </a:extLst>
          </p:cNvPr>
          <p:cNvSpPr/>
          <p:nvPr/>
        </p:nvSpPr>
        <p:spPr>
          <a:xfrm>
            <a:off x="2438401" y="6492874"/>
            <a:ext cx="7239000"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rPr>
              <a:t>IT20121242</a:t>
            </a:r>
            <a:r>
              <a:rPr lang="en-US" dirty="0">
                <a:solidFill>
                  <a:schemeClr val="tx1"/>
                </a:solidFill>
              </a:rPr>
              <a:t>   |   &lt;</a:t>
            </a:r>
            <a:r>
              <a:rPr lang="en-US" b="1" dirty="0">
                <a:solidFill>
                  <a:schemeClr val="tx1"/>
                </a:solidFill>
              </a:rPr>
              <a:t>&lt;SERASINGHA K.A.E.Y.D.&gt;&gt;   </a:t>
            </a:r>
            <a:r>
              <a:rPr lang="en-US" dirty="0">
                <a:solidFill>
                  <a:schemeClr val="tx1"/>
                </a:solidFill>
              </a:rPr>
              <a:t>|   </a:t>
            </a:r>
            <a:r>
              <a:rPr lang="en-US" b="0" dirty="0">
                <a:solidFill>
                  <a:schemeClr val="tx1"/>
                </a:solidFill>
              </a:rPr>
              <a:t>&lt;&lt;TMP-23-365&gt;&gt;</a:t>
            </a:r>
          </a:p>
        </p:txBody>
      </p:sp>
      <p:sp>
        <p:nvSpPr>
          <p:cNvPr id="2" name="TextBox 1">
            <a:extLst>
              <a:ext uri="{FF2B5EF4-FFF2-40B4-BE49-F238E27FC236}">
                <a16:creationId xmlns:a16="http://schemas.microsoft.com/office/drawing/2014/main" id="{CB68592D-F186-4450-B5B9-3786B5078D59}"/>
              </a:ext>
            </a:extLst>
          </p:cNvPr>
          <p:cNvSpPr txBox="1"/>
          <p:nvPr/>
        </p:nvSpPr>
        <p:spPr>
          <a:xfrm>
            <a:off x="2819400" y="72479"/>
            <a:ext cx="5827690" cy="769441"/>
          </a:xfrm>
          <a:prstGeom prst="rect">
            <a:avLst/>
          </a:prstGeom>
          <a:noFill/>
        </p:spPr>
        <p:txBody>
          <a:bodyPr wrap="square" rtlCol="0">
            <a:spAutoFit/>
          </a:bodyPr>
          <a:lstStyle/>
          <a:p>
            <a:r>
              <a:rPr lang="en-US" sz="4400" b="1" dirty="0">
                <a:solidFill>
                  <a:schemeClr val="accent1"/>
                </a:solidFill>
              </a:rPr>
              <a:t>Backend Process..</a:t>
            </a:r>
            <a:endParaRPr lang="en-GB" sz="4400" dirty="0"/>
          </a:p>
        </p:txBody>
      </p:sp>
      <p:pic>
        <p:nvPicPr>
          <p:cNvPr id="4" name="Picture 3" descr="A screenshot of a computer&#10;&#10;Description automatically generated">
            <a:extLst>
              <a:ext uri="{FF2B5EF4-FFF2-40B4-BE49-F238E27FC236}">
                <a16:creationId xmlns:a16="http://schemas.microsoft.com/office/drawing/2014/main" id="{4ECB9CBD-AB07-CB35-6871-DDCF89283C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 y="1371600"/>
            <a:ext cx="11353800" cy="4876800"/>
          </a:xfrm>
          <a:prstGeom prst="rect">
            <a:avLst/>
          </a:prstGeom>
        </p:spPr>
      </p:pic>
    </p:spTree>
    <p:extLst>
      <p:ext uri="{BB962C8B-B14F-4D97-AF65-F5344CB8AC3E}">
        <p14:creationId xmlns:p14="http://schemas.microsoft.com/office/powerpoint/2010/main" val="186287806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 program&#10;&#10;Description automatically generated">
            <a:extLst>
              <a:ext uri="{FF2B5EF4-FFF2-40B4-BE49-F238E27FC236}">
                <a16:creationId xmlns:a16="http://schemas.microsoft.com/office/drawing/2014/main" id="{6183ABA7-D40A-5E19-95D3-5694DD6006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304800"/>
            <a:ext cx="11582400" cy="5880100"/>
          </a:xfrm>
          <a:prstGeom prst="rect">
            <a:avLst/>
          </a:prstGeom>
        </p:spPr>
      </p:pic>
    </p:spTree>
    <p:extLst>
      <p:ext uri="{BB962C8B-B14F-4D97-AF65-F5344CB8AC3E}">
        <p14:creationId xmlns:p14="http://schemas.microsoft.com/office/powerpoint/2010/main" val="381801111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02339-270F-A6E5-8E2C-2841C9659B40}"/>
              </a:ext>
            </a:extLst>
          </p:cNvPr>
          <p:cNvSpPr>
            <a:spLocks noGrp="1"/>
          </p:cNvSpPr>
          <p:nvPr>
            <p:ph type="title"/>
          </p:nvPr>
        </p:nvSpPr>
        <p:spPr/>
        <p:txBody>
          <a:bodyPr/>
          <a:lstStyle/>
          <a:p>
            <a:endParaRPr lang="en-GB"/>
          </a:p>
        </p:txBody>
      </p:sp>
      <p:pic>
        <p:nvPicPr>
          <p:cNvPr id="5" name="Content Placeholder 4" descr="A screen shot of a computer&#10;&#10;Description automatically generated">
            <a:extLst>
              <a:ext uri="{FF2B5EF4-FFF2-40B4-BE49-F238E27FC236}">
                <a16:creationId xmlns:a16="http://schemas.microsoft.com/office/drawing/2014/main" id="{5F6AECFA-2CE7-42C5-679E-22354B9C686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4800" y="381000"/>
            <a:ext cx="11684000" cy="5638800"/>
          </a:xfrm>
        </p:spPr>
      </p:pic>
    </p:spTree>
    <p:extLst>
      <p:ext uri="{BB962C8B-B14F-4D97-AF65-F5344CB8AC3E}">
        <p14:creationId xmlns:p14="http://schemas.microsoft.com/office/powerpoint/2010/main" val="320650980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C69E369-627A-06C9-117F-BA5474D99B19}"/>
              </a:ext>
            </a:extLst>
          </p:cNvPr>
          <p:cNvSpPr/>
          <p:nvPr/>
        </p:nvSpPr>
        <p:spPr>
          <a:xfrm>
            <a:off x="2209801" y="6492874"/>
            <a:ext cx="7467600"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rPr>
              <a:t>IT20121242</a:t>
            </a:r>
            <a:r>
              <a:rPr lang="en-US" dirty="0">
                <a:solidFill>
                  <a:schemeClr val="tx1"/>
                </a:solidFill>
              </a:rPr>
              <a:t>   |   &lt;</a:t>
            </a:r>
            <a:r>
              <a:rPr lang="en-US" b="1" dirty="0">
                <a:solidFill>
                  <a:schemeClr val="tx1"/>
                </a:solidFill>
              </a:rPr>
              <a:t>&lt;SERASINGHA K.A.E.Y.D.&gt;&gt;   </a:t>
            </a:r>
            <a:r>
              <a:rPr lang="en-US" dirty="0">
                <a:solidFill>
                  <a:schemeClr val="tx1"/>
                </a:solidFill>
              </a:rPr>
              <a:t>|   </a:t>
            </a:r>
            <a:r>
              <a:rPr lang="en-US" b="0" dirty="0">
                <a:solidFill>
                  <a:schemeClr val="tx1"/>
                </a:solidFill>
              </a:rPr>
              <a:t>&lt;&lt;TMP-23-365&gt;&gt;</a:t>
            </a:r>
          </a:p>
        </p:txBody>
      </p:sp>
      <p:sp>
        <p:nvSpPr>
          <p:cNvPr id="2" name="TextBox 1">
            <a:extLst>
              <a:ext uri="{FF2B5EF4-FFF2-40B4-BE49-F238E27FC236}">
                <a16:creationId xmlns:a16="http://schemas.microsoft.com/office/drawing/2014/main" id="{3A5ECC11-BF34-A1A4-8E6F-F67649A41049}"/>
              </a:ext>
            </a:extLst>
          </p:cNvPr>
          <p:cNvSpPr txBox="1"/>
          <p:nvPr/>
        </p:nvSpPr>
        <p:spPr>
          <a:xfrm>
            <a:off x="4114800" y="228600"/>
            <a:ext cx="5029200" cy="1046440"/>
          </a:xfrm>
          <a:prstGeom prst="rect">
            <a:avLst/>
          </a:prstGeom>
          <a:noFill/>
        </p:spPr>
        <p:txBody>
          <a:bodyPr wrap="square" rtlCol="0">
            <a:spAutoFit/>
          </a:bodyPr>
          <a:lstStyle/>
          <a:p>
            <a:r>
              <a:rPr lang="en-US" sz="4400" dirty="0">
                <a:solidFill>
                  <a:schemeClr val="accent1"/>
                </a:solidFill>
                <a:latin typeface="Adobe Devanagari"/>
              </a:rPr>
              <a:t>ML Process So Far…</a:t>
            </a:r>
            <a:endParaRPr lang="en-GB" sz="4400" dirty="0">
              <a:solidFill>
                <a:schemeClr val="accent1"/>
              </a:solidFill>
              <a:latin typeface="Adobe Devanagari"/>
            </a:endParaRPr>
          </a:p>
          <a:p>
            <a:endParaRPr lang="en-GB" dirty="0"/>
          </a:p>
        </p:txBody>
      </p:sp>
      <p:pic>
        <p:nvPicPr>
          <p:cNvPr id="4" name="Picture 3" descr="A screenshot of a computer&#10;&#10;Description automatically generated">
            <a:extLst>
              <a:ext uri="{FF2B5EF4-FFF2-40B4-BE49-F238E27FC236}">
                <a16:creationId xmlns:a16="http://schemas.microsoft.com/office/drawing/2014/main" id="{26007373-9D18-40E9-4972-3B82563325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1066800"/>
            <a:ext cx="11277600" cy="5257800"/>
          </a:xfrm>
          <a:prstGeom prst="rect">
            <a:avLst/>
          </a:prstGeom>
        </p:spPr>
      </p:pic>
    </p:spTree>
    <p:extLst>
      <p:ext uri="{BB962C8B-B14F-4D97-AF65-F5344CB8AC3E}">
        <p14:creationId xmlns:p14="http://schemas.microsoft.com/office/powerpoint/2010/main" val="51347641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1762CC51-DD1D-0859-672E-DB56B301ED58}"/>
              </a:ext>
            </a:extLst>
          </p:cNvPr>
          <p:cNvSpPr/>
          <p:nvPr/>
        </p:nvSpPr>
        <p:spPr>
          <a:xfrm>
            <a:off x="2209801" y="6492874"/>
            <a:ext cx="7467600"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rPr>
              <a:t>IT20121242</a:t>
            </a:r>
            <a:r>
              <a:rPr lang="en-US" dirty="0">
                <a:solidFill>
                  <a:schemeClr val="tx1"/>
                </a:solidFill>
              </a:rPr>
              <a:t>   |   &lt;</a:t>
            </a:r>
            <a:r>
              <a:rPr lang="en-US" b="1" dirty="0">
                <a:solidFill>
                  <a:schemeClr val="tx1"/>
                </a:solidFill>
              </a:rPr>
              <a:t>&lt;SERASINGHA K.A.E.Y.D.&gt;&gt;   </a:t>
            </a:r>
            <a:r>
              <a:rPr lang="en-US" dirty="0">
                <a:solidFill>
                  <a:schemeClr val="tx1"/>
                </a:solidFill>
              </a:rPr>
              <a:t>|   </a:t>
            </a:r>
            <a:r>
              <a:rPr lang="en-US" b="0" dirty="0">
                <a:solidFill>
                  <a:schemeClr val="tx1"/>
                </a:solidFill>
              </a:rPr>
              <a:t>&lt;&lt;TMP-23-365&gt;&gt;</a:t>
            </a:r>
          </a:p>
        </p:txBody>
      </p:sp>
      <p:sp>
        <p:nvSpPr>
          <p:cNvPr id="4" name="Title 3">
            <a:extLst>
              <a:ext uri="{FF2B5EF4-FFF2-40B4-BE49-F238E27FC236}">
                <a16:creationId xmlns:a16="http://schemas.microsoft.com/office/drawing/2014/main" id="{EC344C57-ACA8-4DCC-BF51-C007D08AE6D3}"/>
              </a:ext>
            </a:extLst>
          </p:cNvPr>
          <p:cNvSpPr>
            <a:spLocks noGrp="1"/>
          </p:cNvSpPr>
          <p:nvPr>
            <p:ph type="title"/>
          </p:nvPr>
        </p:nvSpPr>
        <p:spPr/>
        <p:txBody>
          <a:bodyPr/>
          <a:lstStyle/>
          <a:p>
            <a:pPr algn="l"/>
            <a:r>
              <a:rPr lang="en-US" sz="4400" b="1" dirty="0">
                <a:solidFill>
                  <a:schemeClr val="accent1"/>
                </a:solidFill>
              </a:rPr>
              <a:t>Completion of the Component..</a:t>
            </a:r>
            <a:endParaRPr lang="en-US" dirty="0"/>
          </a:p>
        </p:txBody>
      </p:sp>
      <p:graphicFrame>
        <p:nvGraphicFramePr>
          <p:cNvPr id="5" name="Table 6">
            <a:extLst>
              <a:ext uri="{FF2B5EF4-FFF2-40B4-BE49-F238E27FC236}">
                <a16:creationId xmlns:a16="http://schemas.microsoft.com/office/drawing/2014/main" id="{AF180F2B-2AF4-A899-E4F9-3274D85431DA}"/>
              </a:ext>
            </a:extLst>
          </p:cNvPr>
          <p:cNvGraphicFramePr>
            <a:graphicFrameLocks noGrp="1"/>
          </p:cNvGraphicFramePr>
          <p:nvPr>
            <p:extLst>
              <p:ext uri="{D42A27DB-BD31-4B8C-83A1-F6EECF244321}">
                <p14:modId xmlns:p14="http://schemas.microsoft.com/office/powerpoint/2010/main" val="104822064"/>
              </p:ext>
            </p:extLst>
          </p:nvPr>
        </p:nvGraphicFramePr>
        <p:xfrm>
          <a:off x="685800" y="1752600"/>
          <a:ext cx="10571480" cy="3688080"/>
        </p:xfrm>
        <a:graphic>
          <a:graphicData uri="http://schemas.openxmlformats.org/drawingml/2006/table">
            <a:tbl>
              <a:tblPr firstRow="1" bandRow="1">
                <a:tableStyleId>{5C22544A-7EE6-4342-B048-85BDC9FD1C3A}</a:tableStyleId>
              </a:tblPr>
              <a:tblGrid>
                <a:gridCol w="7620000">
                  <a:extLst>
                    <a:ext uri="{9D8B030D-6E8A-4147-A177-3AD203B41FA5}">
                      <a16:colId xmlns:a16="http://schemas.microsoft.com/office/drawing/2014/main" val="3123695236"/>
                    </a:ext>
                  </a:extLst>
                </a:gridCol>
                <a:gridCol w="2951480">
                  <a:extLst>
                    <a:ext uri="{9D8B030D-6E8A-4147-A177-3AD203B41FA5}">
                      <a16:colId xmlns:a16="http://schemas.microsoft.com/office/drawing/2014/main" val="4094794674"/>
                    </a:ext>
                  </a:extLst>
                </a:gridCol>
              </a:tblGrid>
              <a:tr h="609600">
                <a:tc>
                  <a:txBody>
                    <a:bodyPr/>
                    <a:lstStyle/>
                    <a:p>
                      <a:r>
                        <a:rPr lang="en-US" sz="2000" dirty="0"/>
                        <a:t>Research Components</a:t>
                      </a:r>
                    </a:p>
                  </a:txBody>
                  <a:tcPr/>
                </a:tc>
                <a:tc>
                  <a:txBody>
                    <a:bodyPr/>
                    <a:lstStyle/>
                    <a:p>
                      <a:r>
                        <a:rPr lang="en-US" sz="2000" dirty="0"/>
                        <a:t>Percentage(100%)</a:t>
                      </a:r>
                    </a:p>
                  </a:txBody>
                  <a:tcPr/>
                </a:tc>
                <a:extLst>
                  <a:ext uri="{0D108BD9-81ED-4DB2-BD59-A6C34878D82A}">
                    <a16:rowId xmlns:a16="http://schemas.microsoft.com/office/drawing/2014/main" val="1985683376"/>
                  </a:ext>
                </a:extLst>
              </a:tr>
              <a:tr h="609600">
                <a:tc>
                  <a:txBody>
                    <a:bodyPr/>
                    <a:lstStyle/>
                    <a:p>
                      <a:r>
                        <a:rPr lang="en-US" dirty="0"/>
                        <a:t>Find the Data to train ML algorithm to </a:t>
                      </a:r>
                      <a:r>
                        <a:rPr lang="en-US" sz="1800" dirty="0"/>
                        <a:t>Report and Future Predictions for </a:t>
                      </a:r>
                      <a:r>
                        <a:rPr lang="en-US" dirty="0"/>
                        <a:t>patients</a:t>
                      </a:r>
                    </a:p>
                  </a:txBody>
                  <a:tcPr/>
                </a:tc>
                <a:tc>
                  <a:txBody>
                    <a:bodyPr/>
                    <a:lstStyle/>
                    <a:p>
                      <a:r>
                        <a:rPr lang="en-US" dirty="0"/>
                        <a:t>90%</a:t>
                      </a:r>
                    </a:p>
                  </a:txBody>
                  <a:tcPr/>
                </a:tc>
                <a:extLst>
                  <a:ext uri="{0D108BD9-81ED-4DB2-BD59-A6C34878D82A}">
                    <a16:rowId xmlns:a16="http://schemas.microsoft.com/office/drawing/2014/main" val="2691623664"/>
                  </a:ext>
                </a:extLst>
              </a:tr>
              <a:tr h="609600">
                <a:tc>
                  <a:txBody>
                    <a:bodyPr/>
                    <a:lstStyle/>
                    <a:p>
                      <a:r>
                        <a:rPr lang="en-US" dirty="0"/>
                        <a:t>Data Preprocessing</a:t>
                      </a:r>
                    </a:p>
                  </a:txBody>
                  <a:tcPr/>
                </a:tc>
                <a:tc>
                  <a:txBody>
                    <a:bodyPr/>
                    <a:lstStyle/>
                    <a:p>
                      <a:r>
                        <a:rPr lang="en-US" dirty="0"/>
                        <a:t>90%</a:t>
                      </a:r>
                    </a:p>
                  </a:txBody>
                  <a:tcPr/>
                </a:tc>
                <a:extLst>
                  <a:ext uri="{0D108BD9-81ED-4DB2-BD59-A6C34878D82A}">
                    <a16:rowId xmlns:a16="http://schemas.microsoft.com/office/drawing/2014/main" val="688205668"/>
                  </a:ext>
                </a:extLst>
              </a:tr>
              <a:tr h="609600">
                <a:tc>
                  <a:txBody>
                    <a:bodyPr/>
                    <a:lstStyle/>
                    <a:p>
                      <a:r>
                        <a:rPr lang="en-US" dirty="0"/>
                        <a:t>Data scaling and Modeling</a:t>
                      </a:r>
                    </a:p>
                  </a:txBody>
                  <a:tcPr/>
                </a:tc>
                <a:tc>
                  <a:txBody>
                    <a:bodyPr/>
                    <a:lstStyle/>
                    <a:p>
                      <a:r>
                        <a:rPr lang="en-US" dirty="0"/>
                        <a:t>ongoing</a:t>
                      </a:r>
                    </a:p>
                  </a:txBody>
                  <a:tcPr/>
                </a:tc>
                <a:extLst>
                  <a:ext uri="{0D108BD9-81ED-4DB2-BD59-A6C34878D82A}">
                    <a16:rowId xmlns:a16="http://schemas.microsoft.com/office/drawing/2014/main" val="701562388"/>
                  </a:ext>
                </a:extLst>
              </a:tr>
              <a:tr h="609600">
                <a:tc>
                  <a:txBody>
                    <a:bodyPr/>
                    <a:lstStyle/>
                    <a:p>
                      <a:r>
                        <a:rPr lang="en-US" dirty="0"/>
                        <a:t>Test accuracy of the trained model for prediction with measured data</a:t>
                      </a:r>
                    </a:p>
                  </a:txBody>
                  <a:tcPr/>
                </a:tc>
                <a:tc>
                  <a:txBody>
                    <a:bodyPr/>
                    <a:lstStyle/>
                    <a:p>
                      <a:r>
                        <a:rPr lang="en-US" dirty="0"/>
                        <a:t>ongoing</a:t>
                      </a:r>
                    </a:p>
                  </a:txBody>
                  <a:tcPr/>
                </a:tc>
                <a:extLst>
                  <a:ext uri="{0D108BD9-81ED-4DB2-BD59-A6C34878D82A}">
                    <a16:rowId xmlns:a16="http://schemas.microsoft.com/office/drawing/2014/main" val="458634722"/>
                  </a:ext>
                </a:extLst>
              </a:tr>
              <a:tr h="609600">
                <a:tc>
                  <a:txBody>
                    <a:bodyPr/>
                    <a:lstStyle/>
                    <a:p>
                      <a:r>
                        <a:rPr lang="en-US" dirty="0"/>
                        <a:t>Trained ML models connect with the mobile app</a:t>
                      </a:r>
                    </a:p>
                  </a:txBody>
                  <a:tcPr/>
                </a:tc>
                <a:tc>
                  <a:txBody>
                    <a:bodyPr/>
                    <a:lstStyle/>
                    <a:p>
                      <a:r>
                        <a:rPr lang="en-US" dirty="0"/>
                        <a:t>ongoing</a:t>
                      </a:r>
                    </a:p>
                  </a:txBody>
                  <a:tcPr/>
                </a:tc>
                <a:extLst>
                  <a:ext uri="{0D108BD9-81ED-4DB2-BD59-A6C34878D82A}">
                    <a16:rowId xmlns:a16="http://schemas.microsoft.com/office/drawing/2014/main" val="4040102306"/>
                  </a:ext>
                </a:extLst>
              </a:tr>
            </a:tbl>
          </a:graphicData>
        </a:graphic>
      </p:graphicFrame>
    </p:spTree>
    <p:extLst>
      <p:ext uri="{BB962C8B-B14F-4D97-AF65-F5344CB8AC3E}">
        <p14:creationId xmlns:p14="http://schemas.microsoft.com/office/powerpoint/2010/main" val="394232537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42" name="Group 41">
            <a:extLst>
              <a:ext uri="{FF2B5EF4-FFF2-40B4-BE49-F238E27FC236}">
                <a16:creationId xmlns:a16="http://schemas.microsoft.com/office/drawing/2014/main" id="{DDE8DE2B-61C1-46D5-BEB8-521321C182C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43" name="Straight Connector 42">
              <a:extLst>
                <a:ext uri="{FF2B5EF4-FFF2-40B4-BE49-F238E27FC236}">
                  <a16:creationId xmlns:a16="http://schemas.microsoft.com/office/drawing/2014/main" id="{E012C92A-B902-4B69-BDCF-CCA3021FCB4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a:extLst>
                <a:ext uri="{FF2B5EF4-FFF2-40B4-BE49-F238E27FC236}">
                  <a16:creationId xmlns:a16="http://schemas.microsoft.com/office/drawing/2014/main" id="{A2BDBC14-42A0-4182-BFBA-0751F6350CB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45" name="Rectangle 23">
              <a:extLst>
                <a:ext uri="{FF2B5EF4-FFF2-40B4-BE49-F238E27FC236}">
                  <a16:creationId xmlns:a16="http://schemas.microsoft.com/office/drawing/2014/main" id="{902DC474-5BCC-4188-ACDC-AD63E6B187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GB"/>
            </a:p>
          </p:txBody>
        </p:sp>
        <p:sp>
          <p:nvSpPr>
            <p:cNvPr id="46" name="Rectangle 25">
              <a:extLst>
                <a:ext uri="{FF2B5EF4-FFF2-40B4-BE49-F238E27FC236}">
                  <a16:creationId xmlns:a16="http://schemas.microsoft.com/office/drawing/2014/main" id="{7B427019-8592-4032-931B-4F27104C9D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GB"/>
            </a:p>
          </p:txBody>
        </p:sp>
        <p:sp>
          <p:nvSpPr>
            <p:cNvPr id="47" name="Isosceles Triangle 46">
              <a:extLst>
                <a:ext uri="{FF2B5EF4-FFF2-40B4-BE49-F238E27FC236}">
                  <a16:creationId xmlns:a16="http://schemas.microsoft.com/office/drawing/2014/main" id="{1D6E2CEA-A5BB-4CF7-B907-AE4DBF6748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GB"/>
            </a:p>
          </p:txBody>
        </p:sp>
        <p:sp>
          <p:nvSpPr>
            <p:cNvPr id="48" name="Rectangle 27">
              <a:extLst>
                <a:ext uri="{FF2B5EF4-FFF2-40B4-BE49-F238E27FC236}">
                  <a16:creationId xmlns:a16="http://schemas.microsoft.com/office/drawing/2014/main" id="{78D09D5A-29CC-4B32-9CE1-72E607558A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GB"/>
            </a:p>
          </p:txBody>
        </p:sp>
        <p:sp>
          <p:nvSpPr>
            <p:cNvPr id="49" name="Rectangle 28">
              <a:extLst>
                <a:ext uri="{FF2B5EF4-FFF2-40B4-BE49-F238E27FC236}">
                  <a16:creationId xmlns:a16="http://schemas.microsoft.com/office/drawing/2014/main" id="{6DF3A3FC-950B-40B0-923D-0F0BC1A542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GB"/>
            </a:p>
          </p:txBody>
        </p:sp>
        <p:sp>
          <p:nvSpPr>
            <p:cNvPr id="50" name="Rectangle 29">
              <a:extLst>
                <a:ext uri="{FF2B5EF4-FFF2-40B4-BE49-F238E27FC236}">
                  <a16:creationId xmlns:a16="http://schemas.microsoft.com/office/drawing/2014/main" id="{BCA0F2E1-CD3D-4521-9CCB-41A5CC6C54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GB"/>
            </a:p>
          </p:txBody>
        </p:sp>
        <p:sp>
          <p:nvSpPr>
            <p:cNvPr id="51" name="Isosceles Triangle 50">
              <a:extLst>
                <a:ext uri="{FF2B5EF4-FFF2-40B4-BE49-F238E27FC236}">
                  <a16:creationId xmlns:a16="http://schemas.microsoft.com/office/drawing/2014/main" id="{9BA4F16A-21DC-462A-AD37-0A93C8B79E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GB"/>
            </a:p>
          </p:txBody>
        </p:sp>
        <p:sp>
          <p:nvSpPr>
            <p:cNvPr id="52" name="Isosceles Triangle 51">
              <a:extLst>
                <a:ext uri="{FF2B5EF4-FFF2-40B4-BE49-F238E27FC236}">
                  <a16:creationId xmlns:a16="http://schemas.microsoft.com/office/drawing/2014/main" id="{FB75EBDD-038D-4572-A372-1149382957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GB"/>
            </a:p>
          </p:txBody>
        </p:sp>
      </p:grpSp>
      <p:pic>
        <p:nvPicPr>
          <p:cNvPr id="9" name="Picture 8" descr="A thank you card with green leaves">
            <a:extLst>
              <a:ext uri="{FF2B5EF4-FFF2-40B4-BE49-F238E27FC236}">
                <a16:creationId xmlns:a16="http://schemas.microsoft.com/office/drawing/2014/main" id="{D2428E0E-97B0-174C-3B68-8CE0D835FC68}"/>
              </a:ext>
            </a:extLst>
          </p:cNvPr>
          <p:cNvPicPr>
            <a:picLocks noChangeAspect="1"/>
          </p:cNvPicPr>
          <p:nvPr/>
        </p:nvPicPr>
        <p:blipFill rotWithShape="1">
          <a:blip r:embed="rId2">
            <a:extLst>
              <a:ext uri="{28A0092B-C50C-407E-A947-70E740481C1C}">
                <a14:useLocalDpi xmlns:a14="http://schemas.microsoft.com/office/drawing/2010/main" val="0"/>
              </a:ext>
            </a:extLst>
          </a:blip>
          <a:srcRect t="21860" b="21890"/>
          <a:stretch/>
        </p:blipFill>
        <p:spPr>
          <a:xfrm>
            <a:off x="20" y="10"/>
            <a:ext cx="12191980" cy="6857990"/>
          </a:xfrm>
          <a:prstGeom prst="rect">
            <a:avLst/>
          </a:prstGeom>
        </p:spPr>
      </p:pic>
      <p:sp>
        <p:nvSpPr>
          <p:cNvPr id="54" name="Freeform: Shape 53">
            <a:extLst>
              <a:ext uri="{FF2B5EF4-FFF2-40B4-BE49-F238E27FC236}">
                <a16:creationId xmlns:a16="http://schemas.microsoft.com/office/drawing/2014/main" id="{85C2136B-77EC-41E9-BDB6-58A4AE1429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733800"/>
            <a:ext cx="762000" cy="3124200"/>
          </a:xfrm>
          <a:custGeom>
            <a:avLst/>
            <a:gdLst>
              <a:gd name="connsiteX0" fmla="*/ 0 w 762000"/>
              <a:gd name="connsiteY0" fmla="*/ 0 h 3124200"/>
              <a:gd name="connsiteX1" fmla="*/ 762000 w 762000"/>
              <a:gd name="connsiteY1" fmla="*/ 3124200 h 3124200"/>
              <a:gd name="connsiteX2" fmla="*/ 0 w 762000"/>
              <a:gd name="connsiteY2" fmla="*/ 3124200 h 3124200"/>
            </a:gdLst>
            <a:ahLst/>
            <a:cxnLst>
              <a:cxn ang="0">
                <a:pos x="connsiteX0" y="connsiteY0"/>
              </a:cxn>
              <a:cxn ang="0">
                <a:pos x="connsiteX1" y="connsiteY1"/>
              </a:cxn>
              <a:cxn ang="0">
                <a:pos x="connsiteX2" y="connsiteY2"/>
              </a:cxn>
            </a:cxnLst>
            <a:rect l="l" t="t" r="r" b="b"/>
            <a:pathLst>
              <a:path w="762000" h="3124200">
                <a:moveTo>
                  <a:pt x="0" y="0"/>
                </a:moveTo>
                <a:lnTo>
                  <a:pt x="762000" y="3124200"/>
                </a:lnTo>
                <a:lnTo>
                  <a:pt x="0" y="31242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Date Placeholder 3">
            <a:extLst>
              <a:ext uri="{FF2B5EF4-FFF2-40B4-BE49-F238E27FC236}">
                <a16:creationId xmlns:a16="http://schemas.microsoft.com/office/drawing/2014/main" id="{96D232E8-B7BA-32A8-3325-DA257EC38C86}"/>
              </a:ext>
            </a:extLst>
          </p:cNvPr>
          <p:cNvSpPr>
            <a:spLocks noGrp="1"/>
          </p:cNvSpPr>
          <p:nvPr>
            <p:ph type="dt" sz="half" idx="10"/>
          </p:nvPr>
        </p:nvSpPr>
        <p:spPr>
          <a:xfrm>
            <a:off x="7689495" y="6041362"/>
            <a:ext cx="911939" cy="365125"/>
          </a:xfrm>
        </p:spPr>
        <p:txBody>
          <a:bodyPr vert="horz" lIns="91440" tIns="45720" rIns="91440" bIns="45720" rtlCol="0" anchor="ctr">
            <a:normAutofit/>
          </a:bodyPr>
          <a:lstStyle/>
          <a:p>
            <a:pPr>
              <a:spcAft>
                <a:spcPts val="600"/>
              </a:spcAft>
            </a:pPr>
            <a:endParaRPr lang="en-US" dirty="0">
              <a:solidFill>
                <a:srgbClr val="FFFFFF"/>
              </a:solidFill>
            </a:endParaRPr>
          </a:p>
        </p:txBody>
      </p:sp>
      <p:sp>
        <p:nvSpPr>
          <p:cNvPr id="5" name="Slide Number Placeholder 4">
            <a:extLst>
              <a:ext uri="{FF2B5EF4-FFF2-40B4-BE49-F238E27FC236}">
                <a16:creationId xmlns:a16="http://schemas.microsoft.com/office/drawing/2014/main" id="{729582BB-9FC2-46BE-293C-E76F5A8A7755}"/>
              </a:ext>
            </a:extLst>
          </p:cNvPr>
          <p:cNvSpPr>
            <a:spLocks noGrp="1"/>
          </p:cNvSpPr>
          <p:nvPr>
            <p:ph type="sldNum" sz="quarter" idx="12"/>
          </p:nvPr>
        </p:nvSpPr>
        <p:spPr>
          <a:xfrm>
            <a:off x="9075025" y="6041362"/>
            <a:ext cx="683339" cy="365125"/>
          </a:xfrm>
        </p:spPr>
        <p:txBody>
          <a:bodyPr vert="horz" lIns="91440" tIns="45720" rIns="91440" bIns="45720" rtlCol="0" anchor="ctr">
            <a:normAutofit/>
          </a:bodyPr>
          <a:lstStyle/>
          <a:p>
            <a:pPr>
              <a:spcAft>
                <a:spcPts val="600"/>
              </a:spcAft>
            </a:pPr>
            <a:fld id="{4FAB73BC-B049-4115-A692-8D63A059BFB8}" type="slidenum">
              <a:rPr lang="en-US">
                <a:solidFill>
                  <a:srgbClr val="FFFFFF"/>
                </a:solidFill>
              </a:rPr>
              <a:pPr>
                <a:spcAft>
                  <a:spcPts val="600"/>
                </a:spcAft>
              </a:pPr>
              <a:t>76</a:t>
            </a:fld>
            <a:endParaRPr lang="en-US">
              <a:solidFill>
                <a:srgbClr val="FFFFFF"/>
              </a:solidFill>
            </a:endParaRPr>
          </a:p>
        </p:txBody>
      </p:sp>
      <p:cxnSp>
        <p:nvCxnSpPr>
          <p:cNvPr id="56" name="Straight Connector 55">
            <a:extLst>
              <a:ext uri="{FF2B5EF4-FFF2-40B4-BE49-F238E27FC236}">
                <a16:creationId xmlns:a16="http://schemas.microsoft.com/office/drawing/2014/main" id="{E55891F3-A5E2-4418-8950-25FA2B73120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9274002" y="4502552"/>
            <a:ext cx="2917998" cy="235544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FB1FCEB1-A7E1-417C-A7EF-AA30D5A0859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953500" y="-16625"/>
            <a:ext cx="2667482" cy="687462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60" name="Freeform: Shape 59">
            <a:extLst>
              <a:ext uri="{FF2B5EF4-FFF2-40B4-BE49-F238E27FC236}">
                <a16:creationId xmlns:a16="http://schemas.microsoft.com/office/drawing/2014/main" id="{7FBCF2A6-1F18-4B68-B5D2-5B763ED415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22923" y="-16625"/>
            <a:ext cx="1269077" cy="6874625"/>
          </a:xfrm>
          <a:custGeom>
            <a:avLst/>
            <a:gdLst>
              <a:gd name="connsiteX0" fmla="*/ 714894 w 1269077"/>
              <a:gd name="connsiteY0" fmla="*/ 0 h 6874625"/>
              <a:gd name="connsiteX1" fmla="*/ 1269077 w 1269077"/>
              <a:gd name="connsiteY1" fmla="*/ 16625 h 6874625"/>
              <a:gd name="connsiteX2" fmla="*/ 1269077 w 1269077"/>
              <a:gd name="connsiteY2" fmla="*/ 6874625 h 6874625"/>
              <a:gd name="connsiteX3" fmla="*/ 0 w 1269077"/>
              <a:gd name="connsiteY3" fmla="*/ 6874625 h 6874625"/>
            </a:gdLst>
            <a:ahLst/>
            <a:cxnLst>
              <a:cxn ang="0">
                <a:pos x="connsiteX0" y="connsiteY0"/>
              </a:cxn>
              <a:cxn ang="0">
                <a:pos x="connsiteX1" y="connsiteY1"/>
              </a:cxn>
              <a:cxn ang="0">
                <a:pos x="connsiteX2" y="connsiteY2"/>
              </a:cxn>
              <a:cxn ang="0">
                <a:pos x="connsiteX3" y="connsiteY3"/>
              </a:cxn>
            </a:cxnLst>
            <a:rect l="l" t="t" r="r" b="b"/>
            <a:pathLst>
              <a:path w="1269077" h="6874625">
                <a:moveTo>
                  <a:pt x="714894" y="0"/>
                </a:moveTo>
                <a:lnTo>
                  <a:pt x="1269077" y="16625"/>
                </a:lnTo>
                <a:lnTo>
                  <a:pt x="1269077" y="6874625"/>
                </a:lnTo>
                <a:lnTo>
                  <a:pt x="0" y="6874625"/>
                </a:lnTo>
                <a:close/>
              </a:path>
            </a:pathLst>
          </a:custGeom>
          <a:solidFill>
            <a:schemeClr val="accent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2" name="Freeform: Shape 61">
            <a:extLst>
              <a:ext uri="{FF2B5EF4-FFF2-40B4-BE49-F238E27FC236}">
                <a16:creationId xmlns:a16="http://schemas.microsoft.com/office/drawing/2014/main" id="{FF3A27FB-A693-4A75-951E-0C77CD98F0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374" y="-16624"/>
            <a:ext cx="1983626" cy="6874625"/>
          </a:xfrm>
          <a:custGeom>
            <a:avLst/>
            <a:gdLst>
              <a:gd name="connsiteX0" fmla="*/ 0 w 1983626"/>
              <a:gd name="connsiteY0" fmla="*/ 0 h 6874625"/>
              <a:gd name="connsiteX1" fmla="*/ 1983626 w 1983626"/>
              <a:gd name="connsiteY1" fmla="*/ 0 h 6874625"/>
              <a:gd name="connsiteX2" fmla="*/ 1983626 w 1983626"/>
              <a:gd name="connsiteY2" fmla="*/ 6874625 h 6874625"/>
              <a:gd name="connsiteX3" fmla="*/ 1522181 w 1983626"/>
              <a:gd name="connsiteY3" fmla="*/ 6874625 h 6874625"/>
            </a:gdLst>
            <a:ahLst/>
            <a:cxnLst>
              <a:cxn ang="0">
                <a:pos x="connsiteX0" y="connsiteY0"/>
              </a:cxn>
              <a:cxn ang="0">
                <a:pos x="connsiteX1" y="connsiteY1"/>
              </a:cxn>
              <a:cxn ang="0">
                <a:pos x="connsiteX2" y="connsiteY2"/>
              </a:cxn>
              <a:cxn ang="0">
                <a:pos x="connsiteX3" y="connsiteY3"/>
              </a:cxn>
            </a:cxnLst>
            <a:rect l="l" t="t" r="r" b="b"/>
            <a:pathLst>
              <a:path w="1983626" h="6874625">
                <a:moveTo>
                  <a:pt x="0" y="0"/>
                </a:moveTo>
                <a:lnTo>
                  <a:pt x="1983626" y="0"/>
                </a:lnTo>
                <a:lnTo>
                  <a:pt x="1983626" y="6874625"/>
                </a:lnTo>
                <a:lnTo>
                  <a:pt x="1522181" y="6874625"/>
                </a:lnTo>
                <a:close/>
              </a:path>
            </a:pathLst>
          </a:custGeom>
          <a:solidFill>
            <a:schemeClr val="accent1">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7839176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8941CD-C467-E3E8-EDDA-5C003752E91D}"/>
              </a:ext>
            </a:extLst>
          </p:cNvPr>
          <p:cNvSpPr>
            <a:spLocks noGrp="1"/>
          </p:cNvSpPr>
          <p:nvPr>
            <p:ph type="title"/>
          </p:nvPr>
        </p:nvSpPr>
        <p:spPr>
          <a:xfrm>
            <a:off x="609600" y="152400"/>
            <a:ext cx="8596668" cy="1320800"/>
          </a:xfrm>
        </p:spPr>
        <p:txBody>
          <a:bodyPr vert="horz" lIns="91440" tIns="45720" rIns="91440" bIns="45720" rtlCol="0" anchor="ctr">
            <a:normAutofit/>
          </a:bodyPr>
          <a:lstStyle/>
          <a:p>
            <a:r>
              <a:rPr lang="en-US" b="1" kern="1200" dirty="0">
                <a:solidFill>
                  <a:schemeClr val="accent2">
                    <a:lumMod val="60000"/>
                    <a:lumOff val="40000"/>
                  </a:schemeClr>
                </a:solidFill>
                <a:latin typeface="Adobe Devanagari" pitchFamily="18" charset="0"/>
                <a:ea typeface="+mj-ea"/>
                <a:cs typeface="Adobe Devanagari" pitchFamily="18" charset="0"/>
              </a:rPr>
              <a:t>Commercialization</a:t>
            </a:r>
            <a:endParaRPr lang="en-US" kern="1200" dirty="0">
              <a:solidFill>
                <a:schemeClr val="accent2">
                  <a:lumMod val="60000"/>
                  <a:lumOff val="40000"/>
                </a:schemeClr>
              </a:solidFill>
              <a:latin typeface="Adobe Devanagari" pitchFamily="18" charset="0"/>
              <a:ea typeface="+mj-ea"/>
              <a:cs typeface="Adobe Devanagari" pitchFamily="18" charset="0"/>
            </a:endParaRPr>
          </a:p>
        </p:txBody>
      </p:sp>
      <p:sp>
        <p:nvSpPr>
          <p:cNvPr id="5" name="TextBox 4">
            <a:extLst>
              <a:ext uri="{FF2B5EF4-FFF2-40B4-BE49-F238E27FC236}">
                <a16:creationId xmlns:a16="http://schemas.microsoft.com/office/drawing/2014/main" id="{7E0F4C74-BFFF-ABF4-4E1A-971C75228530}"/>
              </a:ext>
            </a:extLst>
          </p:cNvPr>
          <p:cNvSpPr txBox="1"/>
          <p:nvPr/>
        </p:nvSpPr>
        <p:spPr>
          <a:xfrm>
            <a:off x="609600" y="1600201"/>
            <a:ext cx="5384800" cy="4525963"/>
          </a:xfrm>
          <a:prstGeom prst="rect">
            <a:avLst/>
          </a:prstGeom>
        </p:spPr>
        <p:txBody>
          <a:bodyPr vert="horz" lIns="91440" tIns="45720" rIns="91440" bIns="45720" rtlCol="0">
            <a:normAutofit/>
          </a:bodyPr>
          <a:lstStyle/>
          <a:p>
            <a:pPr marL="285750" indent="-285750">
              <a:spcBef>
                <a:spcPct val="20000"/>
              </a:spcBef>
              <a:buFont typeface="Arial" panose="020B0604020202020204" pitchFamily="34" charset="0"/>
              <a:buChar char="•"/>
            </a:pPr>
            <a:r>
              <a:rPr lang="en-US" sz="2800"/>
              <a:t>Marketing is based on Dementia Patients   platform.</a:t>
            </a:r>
          </a:p>
          <a:p>
            <a:pPr marL="285750" indent="-285750">
              <a:spcBef>
                <a:spcPct val="20000"/>
              </a:spcBef>
              <a:buFont typeface="Arial" panose="020B0604020202020204" pitchFamily="34" charset="0"/>
              <a:buChar char="•"/>
            </a:pPr>
            <a:endParaRPr lang="en-US" sz="2800"/>
          </a:p>
          <a:p>
            <a:pPr marL="285750" indent="-285750">
              <a:spcBef>
                <a:spcPct val="20000"/>
              </a:spcBef>
              <a:buFont typeface="Arial" panose="020B0604020202020204" pitchFamily="34" charset="0"/>
              <a:buChar char="•"/>
            </a:pPr>
            <a:r>
              <a:rPr lang="en-US" sz="2800"/>
              <a:t>Free to use.</a:t>
            </a:r>
          </a:p>
          <a:p>
            <a:pPr marL="285750" indent="-285750">
              <a:spcBef>
                <a:spcPct val="20000"/>
              </a:spcBef>
              <a:buFont typeface="Arial" panose="020B0604020202020204" pitchFamily="34" charset="0"/>
              <a:buChar char="•"/>
            </a:pPr>
            <a:endParaRPr lang="en-US" sz="2800"/>
          </a:p>
          <a:p>
            <a:pPr marL="285750" indent="-285750">
              <a:spcBef>
                <a:spcPct val="20000"/>
              </a:spcBef>
              <a:buFont typeface="Arial" panose="020B0604020202020204" pitchFamily="34" charset="0"/>
              <a:buChar char="•"/>
            </a:pPr>
            <a:r>
              <a:rPr lang="en-US" sz="2800"/>
              <a:t>24/7 automated.</a:t>
            </a:r>
          </a:p>
          <a:p>
            <a:pPr marL="285750" indent="-285750">
              <a:spcBef>
                <a:spcPct val="20000"/>
              </a:spcBef>
              <a:buFont typeface="Arial" panose="020B0604020202020204" pitchFamily="34" charset="0"/>
              <a:buChar char="•"/>
            </a:pPr>
            <a:endParaRPr lang="en-US" sz="2800"/>
          </a:p>
          <a:p>
            <a:pPr marL="285750" indent="-285750">
              <a:spcBef>
                <a:spcPct val="20000"/>
              </a:spcBef>
              <a:buFont typeface="Arial" panose="020B0604020202020204" pitchFamily="34" charset="0"/>
              <a:buChar char="•"/>
            </a:pPr>
            <a:r>
              <a:rPr lang="en-US" sz="2800"/>
              <a:t>Easy with navigation.</a:t>
            </a:r>
          </a:p>
          <a:p>
            <a:pPr>
              <a:spcBef>
                <a:spcPct val="20000"/>
              </a:spcBef>
            </a:pPr>
            <a:endParaRPr lang="en-US" sz="2800"/>
          </a:p>
        </p:txBody>
      </p:sp>
      <p:pic>
        <p:nvPicPr>
          <p:cNvPr id="7" name="Picture 6" descr="A picture containing person, electronics&#10;&#10;Description automatically generated">
            <a:extLst>
              <a:ext uri="{FF2B5EF4-FFF2-40B4-BE49-F238E27FC236}">
                <a16:creationId xmlns:a16="http://schemas.microsoft.com/office/drawing/2014/main" id="{62470DD7-29E3-DACB-F6D8-A594657D1A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197600" y="2126584"/>
            <a:ext cx="5384800" cy="3473196"/>
          </a:xfrm>
          <a:prstGeom prst="rect">
            <a:avLst/>
          </a:prstGeom>
          <a:noFill/>
        </p:spPr>
      </p:pic>
    </p:spTree>
    <p:extLst>
      <p:ext uri="{BB962C8B-B14F-4D97-AF65-F5344CB8AC3E}">
        <p14:creationId xmlns:p14="http://schemas.microsoft.com/office/powerpoint/2010/main" val="6726372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CE561F-CC16-0108-1D8F-68D3BB04A4DD}"/>
              </a:ext>
            </a:extLst>
          </p:cNvPr>
          <p:cNvSpPr>
            <a:spLocks noGrp="1"/>
          </p:cNvSpPr>
          <p:nvPr>
            <p:ph type="title"/>
          </p:nvPr>
        </p:nvSpPr>
        <p:spPr>
          <a:xfrm>
            <a:off x="685800" y="228600"/>
            <a:ext cx="8596668" cy="1320800"/>
          </a:xfrm>
        </p:spPr>
        <p:txBody>
          <a:bodyPr/>
          <a:lstStyle/>
          <a:p>
            <a:r>
              <a:rPr lang="en-US" b="1" dirty="0">
                <a:solidFill>
                  <a:schemeClr val="accent2">
                    <a:lumMod val="60000"/>
                    <a:lumOff val="40000"/>
                  </a:schemeClr>
                </a:solidFill>
                <a:latin typeface="+mn-lt"/>
              </a:rPr>
              <a:t>Budget</a:t>
            </a:r>
            <a:endParaRPr lang="en-GB" dirty="0">
              <a:solidFill>
                <a:schemeClr val="accent2">
                  <a:lumMod val="60000"/>
                  <a:lumOff val="40000"/>
                </a:schemeClr>
              </a:solidFill>
            </a:endParaRPr>
          </a:p>
        </p:txBody>
      </p:sp>
      <p:graphicFrame>
        <p:nvGraphicFramePr>
          <p:cNvPr id="4" name="Table 4">
            <a:extLst>
              <a:ext uri="{FF2B5EF4-FFF2-40B4-BE49-F238E27FC236}">
                <a16:creationId xmlns:a16="http://schemas.microsoft.com/office/drawing/2014/main" id="{37C65ADD-ADD9-1422-9EAF-4008B1105EFF}"/>
              </a:ext>
            </a:extLst>
          </p:cNvPr>
          <p:cNvGraphicFramePr>
            <a:graphicFrameLocks noGrp="1"/>
          </p:cNvGraphicFramePr>
          <p:nvPr>
            <p:extLst>
              <p:ext uri="{D42A27DB-BD31-4B8C-83A1-F6EECF244321}">
                <p14:modId xmlns:p14="http://schemas.microsoft.com/office/powerpoint/2010/main" val="2618678327"/>
              </p:ext>
            </p:extLst>
          </p:nvPr>
        </p:nvGraphicFramePr>
        <p:xfrm>
          <a:off x="685800" y="1295400"/>
          <a:ext cx="10515600" cy="3352800"/>
        </p:xfrm>
        <a:graphic>
          <a:graphicData uri="http://schemas.openxmlformats.org/drawingml/2006/table">
            <a:tbl>
              <a:tblPr firstRow="1" bandRow="1">
                <a:tableStyleId>{5C22544A-7EE6-4342-B048-85BDC9FD1C3A}</a:tableStyleId>
              </a:tblPr>
              <a:tblGrid>
                <a:gridCol w="5257800">
                  <a:extLst>
                    <a:ext uri="{9D8B030D-6E8A-4147-A177-3AD203B41FA5}">
                      <a16:colId xmlns:a16="http://schemas.microsoft.com/office/drawing/2014/main" val="1489483563"/>
                    </a:ext>
                  </a:extLst>
                </a:gridCol>
                <a:gridCol w="5257800">
                  <a:extLst>
                    <a:ext uri="{9D8B030D-6E8A-4147-A177-3AD203B41FA5}">
                      <a16:colId xmlns:a16="http://schemas.microsoft.com/office/drawing/2014/main" val="2373906209"/>
                    </a:ext>
                  </a:extLst>
                </a:gridCol>
              </a:tblGrid>
              <a:tr h="67056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t>Things</a:t>
                      </a:r>
                    </a:p>
                    <a:p>
                      <a:endParaRPr lang="en-GB"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t>Price</a:t>
                      </a:r>
                    </a:p>
                    <a:p>
                      <a:endParaRPr lang="en-GB" dirty="0"/>
                    </a:p>
                  </a:txBody>
                  <a:tcPr/>
                </a:tc>
                <a:extLst>
                  <a:ext uri="{0D108BD9-81ED-4DB2-BD59-A6C34878D82A}">
                    <a16:rowId xmlns:a16="http://schemas.microsoft.com/office/drawing/2014/main" val="3100902975"/>
                  </a:ext>
                </a:extLst>
              </a:tr>
              <a:tr h="67056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Virtual Machine with better GPU</a:t>
                      </a:r>
                    </a:p>
                    <a:p>
                      <a:pPr algn="ctr"/>
                      <a:endParaRPr lang="en-GB"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Not yet subscribed</a:t>
                      </a:r>
                    </a:p>
                    <a:p>
                      <a:pPr algn="ctr"/>
                      <a:endParaRPr lang="en-GB" dirty="0"/>
                    </a:p>
                  </a:txBody>
                  <a:tcPr/>
                </a:tc>
                <a:extLst>
                  <a:ext uri="{0D108BD9-81ED-4DB2-BD59-A6C34878D82A}">
                    <a16:rowId xmlns:a16="http://schemas.microsoft.com/office/drawing/2014/main" val="4257440509"/>
                  </a:ext>
                </a:extLst>
              </a:tr>
              <a:tr h="67056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Transportation </a:t>
                      </a:r>
                    </a:p>
                    <a:p>
                      <a:pPr algn="ctr"/>
                      <a:endParaRPr lang="en-GB"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7,000</a:t>
                      </a:r>
                    </a:p>
                    <a:p>
                      <a:pPr algn="ctr"/>
                      <a:endParaRPr lang="en-GB" dirty="0"/>
                    </a:p>
                  </a:txBody>
                  <a:tcPr/>
                </a:tc>
                <a:extLst>
                  <a:ext uri="{0D108BD9-81ED-4DB2-BD59-A6C34878D82A}">
                    <a16:rowId xmlns:a16="http://schemas.microsoft.com/office/drawing/2014/main" val="3578577531"/>
                  </a:ext>
                </a:extLst>
              </a:tr>
              <a:tr h="67056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Datasets</a:t>
                      </a:r>
                    </a:p>
                    <a:p>
                      <a:pPr algn="ctr"/>
                      <a:endParaRPr lang="en-GB"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If needed</a:t>
                      </a:r>
                    </a:p>
                    <a:p>
                      <a:pPr algn="ctr"/>
                      <a:endParaRPr lang="en-GB" dirty="0"/>
                    </a:p>
                  </a:txBody>
                  <a:tcPr/>
                </a:tc>
                <a:extLst>
                  <a:ext uri="{0D108BD9-81ED-4DB2-BD59-A6C34878D82A}">
                    <a16:rowId xmlns:a16="http://schemas.microsoft.com/office/drawing/2014/main" val="2405842117"/>
                  </a:ext>
                </a:extLst>
              </a:tr>
              <a:tr h="67056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Research Paper Publishing</a:t>
                      </a:r>
                    </a:p>
                    <a:p>
                      <a:pPr algn="ctr"/>
                      <a:endParaRPr lang="en-GB"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20,000</a:t>
                      </a:r>
                    </a:p>
                    <a:p>
                      <a:pPr algn="ctr"/>
                      <a:endParaRPr lang="en-GB" dirty="0"/>
                    </a:p>
                  </a:txBody>
                  <a:tcPr/>
                </a:tc>
                <a:extLst>
                  <a:ext uri="{0D108BD9-81ED-4DB2-BD59-A6C34878D82A}">
                    <a16:rowId xmlns:a16="http://schemas.microsoft.com/office/drawing/2014/main" val="1728965013"/>
                  </a:ext>
                </a:extLst>
              </a:tr>
            </a:tbl>
          </a:graphicData>
        </a:graphic>
      </p:graphicFrame>
    </p:spTree>
    <p:extLst>
      <p:ext uri="{BB962C8B-B14F-4D97-AF65-F5344CB8AC3E}">
        <p14:creationId xmlns:p14="http://schemas.microsoft.com/office/powerpoint/2010/main" val="1392895020"/>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1531</TotalTime>
  <Words>3806</Words>
  <Application>Microsoft Office PowerPoint</Application>
  <PresentationFormat>Widescreen</PresentationFormat>
  <Paragraphs>494</Paragraphs>
  <Slides>76</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76</vt:i4>
      </vt:variant>
    </vt:vector>
  </HeadingPairs>
  <TitlesOfParts>
    <vt:vector size="87" baseType="lpstr">
      <vt:lpstr>Adobe Devanagari</vt:lpstr>
      <vt:lpstr>Amasis MT Pro Black</vt:lpstr>
      <vt:lpstr>Arial</vt:lpstr>
      <vt:lpstr>Calibri</vt:lpstr>
      <vt:lpstr>Cambria</vt:lpstr>
      <vt:lpstr>Söhne</vt:lpstr>
      <vt:lpstr>Symbol</vt:lpstr>
      <vt:lpstr>Trebuchet MS</vt:lpstr>
      <vt:lpstr>Wingdings</vt:lpstr>
      <vt:lpstr>Wingdings 3</vt:lpstr>
      <vt:lpstr>Facet</vt:lpstr>
      <vt:lpstr>PowerPoint Presentation</vt:lpstr>
      <vt:lpstr>Hello! Our members are</vt:lpstr>
      <vt:lpstr>Mobile App View</vt:lpstr>
      <vt:lpstr>Introduction</vt:lpstr>
      <vt:lpstr>Research Problem</vt:lpstr>
      <vt:lpstr>Objectives</vt:lpstr>
      <vt:lpstr>Overall System Diagram</vt:lpstr>
      <vt:lpstr>Commercialization</vt:lpstr>
      <vt:lpstr>Budget</vt:lpstr>
      <vt:lpstr>IT20151942 | Samarathunga S.R.L.</vt:lpstr>
      <vt:lpstr>System Diagram</vt:lpstr>
      <vt:lpstr>Background </vt:lpstr>
      <vt:lpstr>RESEARCH PROBLEM</vt:lpstr>
      <vt:lpstr>OBJECTIVES</vt:lpstr>
      <vt:lpstr>Methodology</vt:lpstr>
      <vt:lpstr>TECHNOLOGIES TO BE USED</vt:lpstr>
      <vt:lpstr>Interfaces</vt:lpstr>
      <vt:lpstr>Backend Process..</vt:lpstr>
      <vt:lpstr>PowerPoint Presentation</vt:lpstr>
      <vt:lpstr>RESEARCH GAP</vt:lpstr>
      <vt:lpstr>Requirements</vt:lpstr>
      <vt:lpstr>WBS Diagram</vt:lpstr>
      <vt:lpstr>Gantt Chart</vt:lpstr>
      <vt:lpstr>Reference</vt:lpstr>
      <vt:lpstr>IT20142414 | Weerasinghe h.p.e.n</vt:lpstr>
      <vt:lpstr>System Diagram</vt:lpstr>
      <vt:lpstr>Background </vt:lpstr>
      <vt:lpstr>RESEARCH PROBLEM</vt:lpstr>
      <vt:lpstr>OBJECTIVES</vt:lpstr>
      <vt:lpstr>Methodology</vt:lpstr>
      <vt:lpstr>TECHNOLOGIES TO BE USED</vt:lpstr>
      <vt:lpstr>Interfaces</vt:lpstr>
      <vt:lpstr>Backend Process..  </vt:lpstr>
      <vt:lpstr>PowerPoint Presentation</vt:lpstr>
      <vt:lpstr>PowerPoint Presentation</vt:lpstr>
      <vt:lpstr>PowerPoint Presentation</vt:lpstr>
      <vt:lpstr>PowerPoint Presentation</vt:lpstr>
      <vt:lpstr>Completion of the Component..</vt:lpstr>
      <vt:lpstr>RESEARCH GAP</vt:lpstr>
      <vt:lpstr>Requirements</vt:lpstr>
      <vt:lpstr>WBS Diagram</vt:lpstr>
      <vt:lpstr>Gantt Chart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Backend Process..</vt:lpstr>
      <vt:lpstr>Backend Process..</vt:lpstr>
      <vt:lpstr>PowerPoint Presentation</vt:lpstr>
      <vt:lpstr>PowerPoint Presentation</vt:lpstr>
      <vt:lpstr>Completion of the Component..</vt:lpstr>
      <vt:lpstr>TECHNOLOGIES TO BE USED</vt:lpstr>
      <vt:lpstr>PowerPoint Presentation</vt:lpstr>
      <vt:lpstr>PowerPoint Presentation</vt:lpstr>
      <vt:lpstr>PowerPoint Presentation</vt:lpstr>
      <vt:lpstr>PowerPoint Presentation</vt:lpstr>
      <vt:lpstr>Reference</vt:lpstr>
      <vt:lpstr>IT20121242 | SerasinghA K.A.E.Y.D.</vt:lpstr>
      <vt:lpstr>System Diagram</vt:lpstr>
      <vt:lpstr>Background </vt:lpstr>
      <vt:lpstr>RESEARCH PROBLEM</vt:lpstr>
      <vt:lpstr>OBJECTIVES</vt:lpstr>
      <vt:lpstr>Methodology</vt:lpstr>
      <vt:lpstr>A multi-functional device to give accurate data for Blood Oxygen, Heart Rate, &amp; Body Temperature Measurement.</vt:lpstr>
      <vt:lpstr>Contd.</vt:lpstr>
      <vt:lpstr>Completion of the Component..</vt:lpstr>
      <vt:lpstr>Interfaces  </vt:lpstr>
      <vt:lpstr>PowerPoint Presentation</vt:lpstr>
      <vt:lpstr>PowerPoint Presentation</vt:lpstr>
      <vt:lpstr>PowerPoint Presentation</vt:lpstr>
      <vt:lpstr>PowerPoint Presentation</vt:lpstr>
      <vt:lpstr>Completion of the Component..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MAC</dc:creator>
  <cp:lastModifiedBy>kalana</cp:lastModifiedBy>
  <cp:revision>85</cp:revision>
  <dcterms:created xsi:type="dcterms:W3CDTF">2023-03-29T19:55:52Z</dcterms:created>
  <dcterms:modified xsi:type="dcterms:W3CDTF">2023-10-29T15:37:48Z</dcterms:modified>
</cp:coreProperties>
</file>